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97" r:id="rId5"/>
    <p:sldMasterId id="2147483721" r:id="rId6"/>
  </p:sldMasterIdLst>
  <p:notesMasterIdLst>
    <p:notesMasterId r:id="rId16"/>
  </p:notesMasterIdLst>
  <p:handoutMasterIdLst>
    <p:handoutMasterId r:id="rId17"/>
  </p:handoutMasterIdLst>
  <p:sldIdLst>
    <p:sldId id="257" r:id="rId7"/>
    <p:sldId id="2141414082" r:id="rId8"/>
    <p:sldId id="2141414085" r:id="rId9"/>
    <p:sldId id="2141414086" r:id="rId10"/>
    <p:sldId id="2141414087" r:id="rId11"/>
    <p:sldId id="2141414088" r:id="rId12"/>
    <p:sldId id="2141414089" r:id="rId13"/>
    <p:sldId id="2141414090" r:id="rId14"/>
    <p:sldId id="214141409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F4F865D-74D5-4B45-84CF-9B95414812EB}">
          <p14:sldIdLst>
            <p14:sldId id="257"/>
            <p14:sldId id="2141414082"/>
            <p14:sldId id="2141414085"/>
            <p14:sldId id="2141414086"/>
            <p14:sldId id="2141414087"/>
            <p14:sldId id="2141414088"/>
            <p14:sldId id="2141414089"/>
            <p14:sldId id="2141414090"/>
            <p14:sldId id="214141409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F60109-1B82-A9A1-47E0-3D1004CBB568}" name="Fischer, Felix" initials="FF" userId="S::felix.fischer@vda.de::dd8bea5a-82da-4708-a788-f157651a0f68" providerId="AD"/>
  <p188:author id="{F90B53D1-548C-BE91-AB22-F1E5549FA46B}" name="[ABB] Dr. Lavinia Scherf" initials="[S" userId="S::lavinia.scherf_dk.abb.com#ext#@zvei.onmicrosoft.com::8bcf0bba-dcc7-47de-91fb-18d59b8df9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52"/>
    <a:srgbClr val="E9E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5" autoAdjust="0"/>
    <p:restoredTop sz="93447" autoAdjust="0"/>
  </p:normalViewPr>
  <p:slideViewPr>
    <p:cSldViewPr snapToGrid="0">
      <p:cViewPr>
        <p:scale>
          <a:sx n="150" d="100"/>
          <a:sy n="150" d="100"/>
        </p:scale>
        <p:origin x="3150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74B5187-EDE5-4D1B-8DBD-292B489037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A90C501-0D64-451F-8EA7-71CB1FA6AE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7E2D8-0513-495D-885F-C8FE418E01F4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CD1E78-7765-4485-B745-481ECB479B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552B0-8312-4C27-B3BF-9BD5C20A2A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B033A-D64D-47E6-91F3-02D99C1755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5731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DECDF-844A-4BFE-BA36-94AB21BA60B9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B6E47-AC63-4590-BF7A-50ADBC81C0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10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EE48227-8156-4184-9E80-D34D2B79F14F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669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675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46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612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659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08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B6E47-AC63-4590-BF7A-50ADBC81C07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6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121330A-4DDD-4F5F-8BB4-0611C33103E2}"/>
              </a:ext>
            </a:extLst>
          </p:cNvPr>
          <p:cNvSpPr/>
          <p:nvPr userDrawn="1"/>
        </p:nvSpPr>
        <p:spPr bwMode="auto">
          <a:xfrm>
            <a:off x="0" y="0"/>
            <a:ext cx="12192000" cy="304287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5856619A-9092-4D0A-B90E-B825FA0DB1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04287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Rectangle 69">
            <a:extLst>
              <a:ext uri="{FF2B5EF4-FFF2-40B4-BE49-F238E27FC236}">
                <a16:creationId xmlns:a16="http://schemas.microsoft.com/office/drawing/2014/main" id="{BCFE719B-9DB4-4404-8268-DF2FBA06D6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40800" y="3962400"/>
            <a:ext cx="243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2133" b="0">
              <a:solidFill>
                <a:srgbClr val="000099"/>
              </a:solidFill>
            </a:endParaRPr>
          </a:p>
        </p:txBody>
      </p:sp>
      <p:sp>
        <p:nvSpPr>
          <p:cNvPr id="14" name="Rectangle 73">
            <a:extLst>
              <a:ext uri="{FF2B5EF4-FFF2-40B4-BE49-F238E27FC236}">
                <a16:creationId xmlns:a16="http://schemas.microsoft.com/office/drawing/2014/main" id="{CF0E60CF-BA57-470D-8523-1BE175AAB8A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3962400"/>
            <a:ext cx="10959240" cy="864096"/>
          </a:xfrm>
          <a:prstGeom prst="rect">
            <a:avLst/>
          </a:prstGeom>
        </p:spPr>
        <p:txBody>
          <a:bodyPr lIns="0" rIns="9000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709D2B59-0F1F-464D-8C4F-3897A9CCC4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Textkörper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C10839B-37F6-4F96-BE63-F70C075502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5683159"/>
            <a:ext cx="1374664" cy="752567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16480EEF-8BB5-4954-8A65-EB9094259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12800" y="5013187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532160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>
            <a:extLst>
              <a:ext uri="{FF2B5EF4-FFF2-40B4-BE49-F238E27FC236}">
                <a16:creationId xmlns:a16="http://schemas.microsoft.com/office/drawing/2014/main" id="{CE0A0ED2-8CFE-4FE1-BB4F-ED2800A9177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01389" y="3267855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7" name="Rectangle 73">
            <a:extLst>
              <a:ext uri="{FF2B5EF4-FFF2-40B4-BE49-F238E27FC236}">
                <a16:creationId xmlns:a16="http://schemas.microsoft.com/office/drawing/2014/main" id="{1C0E72E6-F282-4B0D-958C-4CB4E0A52219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2269609"/>
            <a:ext cx="10959240" cy="864096"/>
          </a:xfrm>
          <a:prstGeom prst="rect">
            <a:avLst/>
          </a:prstGeom>
        </p:spPr>
        <p:txBody>
          <a:bodyPr lIns="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42DF1E0-BC6A-4DD6-A700-6C2E519413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9ECE0DF-0ED7-4E1E-B1A1-DA91462F3C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437525"/>
            <a:ext cx="1374664" cy="7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322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696DEAB7-4A3D-4078-A5EB-0ABAB04AD74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293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14 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268415"/>
            <a:ext cx="11137900" cy="460851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 b="0">
                <a:latin typeface="+mn-lt"/>
              </a:defRPr>
            </a:lvl1pPr>
            <a:lvl2pPr>
              <a:defRPr sz="2400" b="0">
                <a:latin typeface="+mn-lt"/>
              </a:defRPr>
            </a:lvl2pPr>
            <a:lvl3pPr>
              <a:defRPr sz="2400" b="0">
                <a:latin typeface="+mn-lt"/>
              </a:defRPr>
            </a:lvl3pPr>
            <a:lvl4pPr>
              <a:defRPr sz="2400" b="0">
                <a:latin typeface="+mn-lt"/>
              </a:defRPr>
            </a:lvl4pPr>
            <a:lvl5pPr>
              <a:defRPr sz="2400" b="0">
                <a:latin typeface="+mn-lt"/>
              </a:defRPr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27051" y="188914"/>
            <a:ext cx="11137900" cy="1008063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noProof="0"/>
          </a:p>
        </p:txBody>
      </p:sp>
      <p:sp>
        <p:nvSpPr>
          <p:cNvPr id="15" name="Fußzeilenplatzhalter 16"/>
          <p:cNvSpPr>
            <a:spLocks noGrp="1"/>
          </p:cNvSpPr>
          <p:nvPr>
            <p:ph type="ftr" sz="quarter" idx="3"/>
          </p:nvPr>
        </p:nvSpPr>
        <p:spPr>
          <a:xfrm>
            <a:off x="869091" y="6398015"/>
            <a:ext cx="5184576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16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527051" y="6398015"/>
            <a:ext cx="336368" cy="180000"/>
          </a:xfrm>
          <a:prstGeom prst="rect">
            <a:avLst/>
          </a:prstGeom>
        </p:spPr>
        <p:txBody>
          <a:bodyPr vert="horz" lIns="0" tIns="0" rIns="36000" bIns="0" rtlCol="0" anchor="t" anchorCtr="0"/>
          <a:lstStyle>
            <a:lvl1pPr algn="r">
              <a:defRPr lang="de-DE" sz="1000" smtClean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85E7100-041A-46F3-AFB2-5B87C0E72517}" type="slidenum">
              <a:rPr>
                <a:solidFill>
                  <a:srgbClr val="000000"/>
                </a:solidFill>
                <a:cs typeface="Arial Unicode MS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>
              <a:solidFill>
                <a:srgbClr val="000000"/>
              </a:solidFill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10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F2104-2088-4C90-B2BA-BEBC69FDB9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21E244-4C5A-4B33-A4D6-B6E357DA2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70D5-7347-4FBC-814A-F0BC027B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28BBF-8646-40E0-B165-6CA855022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8C11-4FB3-4C9A-BC91-7B4E5245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718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3B213-CF8B-45D7-A149-FD4D22CE3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96210-27CE-4A11-8F94-B1E31DED6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E6972-6D1F-499A-BCDD-6892C259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80BF5-0CFA-4D3E-BA3E-A2912CA7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B776-FDA2-442F-A0B6-CE2C31FBC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896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86A05-9A7E-4F2C-A548-9A942D1B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13E77-76B8-4969-A331-5C7D5B079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53FCF-E70A-4B03-A1F5-7B1506EA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2A13E-6CA5-4428-802F-28A7FDB6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3714B-5AF0-4DBE-B5CE-2E74AE65E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917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1A2DE-E8F0-4040-9A9E-FC90519F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2C5CF-56A3-4F6C-B345-CD2F028B95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251FD5-96A9-41A7-B448-BF22EAA08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AD7CE-EB89-48D3-ACF7-143AC9D387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7C7997-01F3-4155-BB2D-B315B35EE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D1D2F-FA10-4199-8291-F3D3C765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839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DAD5-9D42-4438-B993-EA2B20A49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3D9C9-CE92-4F55-8C56-9A86846F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6EBFA-67C9-4790-8733-C31B66F479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6B68A1-1FB9-47F9-915A-0CB08D9689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CBEA4C-F981-4A49-8A66-8160413AC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BB68-7B02-411E-A087-CE69CEE3DB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5DAD2B-E6B1-479E-9FE1-398B2B109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02C259-F35B-433C-8ACD-B29F2EA09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80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D2A5-DB82-4D46-9B7D-F8B40ABDB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CE26B4-6B8A-42D8-B730-F1F7BA4C79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F8F862-5AA6-4956-B90A-631460691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515E1-113B-492F-9C67-FED3DE66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740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62C2F4-EAF1-407E-8211-B9D4FD3D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865EB-75BA-4C41-ABAC-D3B99E63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886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007A159-055D-4388-A183-DF34B070BB4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3293533" cy="649393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675B9EF-643B-4B0E-B7AF-5EA28568C6B1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3730752" y="3474720"/>
            <a:ext cx="7144512" cy="4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15" name="Rectangle 73">
            <a:extLst>
              <a:ext uri="{FF2B5EF4-FFF2-40B4-BE49-F238E27FC236}">
                <a16:creationId xmlns:a16="http://schemas.microsoft.com/office/drawing/2014/main" id="{6C64F173-2573-4BA8-989B-1873FCE8F2D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30752" y="2174117"/>
            <a:ext cx="7144512" cy="86409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3200" b="1" smtClean="0">
                <a:latin typeface="Arial (Überschriften)"/>
              </a:defRPr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33672956-0FE0-4833-86E0-AB9CE06270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11346112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80E22-0B5E-46EF-88F5-BB98C8AA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13673-63B9-4FC7-BD07-3BBD7A1E4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D4F21A-2C64-4C20-ADEB-C67D8786C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6C56F-3540-49E1-BEB6-2DFDF8AD68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D0272-1C45-4ABC-80EE-DFED71FF9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DF9B1-99AF-49CA-85AD-4B64D6609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44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170B-9EA1-4CB7-AA02-02D5F5BD5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CE0B3A-4AD1-4109-B8EB-596398DA87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F01F2-536F-4A8C-84F5-2C83CA61A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41079-A087-412C-B083-42F9071FC1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07F09-3581-4833-9C00-6FC728BC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7E033-BD5E-4D21-8818-72C7E013E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88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51543-1B48-4EB5-9F82-FAD53EE7F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0992FB-AC7C-47D7-95C7-02C8E3D66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AA986-BB7A-4C3D-9C39-4E2D711C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FD2AB-A69C-4111-8BA7-A628E541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EF8D9-0EE0-434E-9159-6A7444607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39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A8BE25-9828-414C-9FA0-F9E9C200E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DE0C7-4F3B-4409-B26A-DBB7A2C9F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3D51D-D120-4476-9398-BECAAAFDF7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B36B41-4966-48B7-836B-FCB96B2B337F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3C382-9961-4BC4-B3ED-65C0F8A8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A00D8-CD9B-4933-A99F-5A361195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772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1106A2B-CF9F-4693-8242-046BAA21D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</p:spPr>
        <p:txBody>
          <a:bodyPr/>
          <a:lstStyle/>
          <a:p>
            <a:r>
              <a:rPr lang="de-DE"/>
              <a:t>AK Stoffpolitik I Bereich Nachhaltigkeit &amp; Umwelt  I 14.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780199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121330A-4DDD-4F5F-8BB4-0611C33103E2}"/>
              </a:ext>
            </a:extLst>
          </p:cNvPr>
          <p:cNvSpPr/>
          <p:nvPr userDrawn="1"/>
        </p:nvSpPr>
        <p:spPr bwMode="auto">
          <a:xfrm>
            <a:off x="0" y="0"/>
            <a:ext cx="12192000" cy="304287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5856619A-9092-4D0A-B90E-B825FA0DB1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04287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Rectangle 69">
            <a:extLst>
              <a:ext uri="{FF2B5EF4-FFF2-40B4-BE49-F238E27FC236}">
                <a16:creationId xmlns:a16="http://schemas.microsoft.com/office/drawing/2014/main" id="{BCFE719B-9DB4-4404-8268-DF2FBA06D6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40800" y="3962400"/>
            <a:ext cx="243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de-DE" sz="2133" b="0">
              <a:solidFill>
                <a:srgbClr val="000099"/>
              </a:solidFill>
            </a:endParaRPr>
          </a:p>
        </p:txBody>
      </p:sp>
      <p:sp>
        <p:nvSpPr>
          <p:cNvPr id="14" name="Rectangle 73">
            <a:extLst>
              <a:ext uri="{FF2B5EF4-FFF2-40B4-BE49-F238E27FC236}">
                <a16:creationId xmlns:a16="http://schemas.microsoft.com/office/drawing/2014/main" id="{CF0E60CF-BA57-470D-8523-1BE175AAB8A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01389" y="3962400"/>
            <a:ext cx="10959240" cy="864096"/>
          </a:xfrm>
          <a:prstGeom prst="rect">
            <a:avLst/>
          </a:prstGeom>
        </p:spPr>
        <p:txBody>
          <a:bodyPr lIns="0" rIns="90000" anchor="b"/>
          <a:lstStyle>
            <a:lvl1pPr marL="0" indent="0" algn="l">
              <a:buNone/>
              <a:defRPr sz="4267" smtClean="0"/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709D2B59-0F1F-464D-8C4F-3897A9CCC4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389" y="5794019"/>
            <a:ext cx="9120000" cy="360683"/>
          </a:xfrm>
          <a:prstGeom prst="rect">
            <a:avLst/>
          </a:prstGeom>
        </p:spPr>
        <p:txBody>
          <a:bodyPr lIns="0" anchor="b"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de-DE" sz="2000" b="0" dirty="0" smtClean="0">
                <a:solidFill>
                  <a:schemeClr val="accent1"/>
                </a:solidFill>
                <a:latin typeface="Arial (Textkörper)"/>
                <a:ea typeface="+mj-ea"/>
                <a:cs typeface="+mj-cs"/>
              </a:defRPr>
            </a:lvl1pPr>
          </a:lstStyle>
          <a:p>
            <a:pPr lvl="0"/>
            <a:r>
              <a:rPr lang="de-DE"/>
              <a:t>Speaker  |  Datum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C10839B-37F6-4F96-BE63-F70C075502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237" y="5683159"/>
            <a:ext cx="1374664" cy="752567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16480EEF-8BB5-4954-8A65-EB9094259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812800" y="5013187"/>
            <a:ext cx="10959240" cy="45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838123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007A159-055D-4388-A183-DF34B070BB4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3293533" cy="649393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675B9EF-643B-4B0E-B7AF-5EA28568C6B1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3730752" y="3474720"/>
            <a:ext cx="7144512" cy="4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67" b="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de-DE" err="1"/>
              <a:t>Subtitel</a:t>
            </a:r>
            <a:endParaRPr lang="de-DE" noProof="0"/>
          </a:p>
        </p:txBody>
      </p:sp>
      <p:sp>
        <p:nvSpPr>
          <p:cNvPr id="15" name="Rectangle 73">
            <a:extLst>
              <a:ext uri="{FF2B5EF4-FFF2-40B4-BE49-F238E27FC236}">
                <a16:creationId xmlns:a16="http://schemas.microsoft.com/office/drawing/2014/main" id="{6C64F173-2573-4BA8-989B-1873FCE8F2D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30752" y="2174117"/>
            <a:ext cx="7144512" cy="864096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 algn="l">
              <a:buNone/>
              <a:defRPr sz="3200" b="1" smtClean="0">
                <a:latin typeface="Arial (Überschriften)"/>
              </a:defRPr>
            </a:lvl1pPr>
          </a:lstStyle>
          <a:p>
            <a:pPr lvl="0"/>
            <a:r>
              <a:rPr lang="de-DE" noProof="0"/>
              <a:t>Titel</a:t>
            </a:r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33672956-0FE0-4833-86E0-AB9CE06270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F964E3-4E5D-41EE-BE0D-B67CF7E0CD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1691" y="1992037"/>
            <a:ext cx="2241549" cy="846031"/>
          </a:xfrm>
        </p:spPr>
        <p:txBody>
          <a:bodyPr>
            <a:normAutofit/>
          </a:bodyPr>
          <a:lstStyle>
            <a:lvl1pPr marL="0" indent="0" algn="l">
              <a:buNone/>
              <a:defRPr sz="4800" b="1">
                <a:solidFill>
                  <a:schemeClr val="bg1"/>
                </a:solidFill>
              </a:defRPr>
            </a:lvl1pPr>
            <a:lvl2pPr marL="335992" indent="0">
              <a:buNone/>
              <a:defRPr>
                <a:solidFill>
                  <a:schemeClr val="bg1"/>
                </a:solidFill>
              </a:defRPr>
            </a:lvl2pPr>
            <a:lvl3pPr marL="671983" indent="0">
              <a:buNone/>
              <a:defRPr>
                <a:solidFill>
                  <a:schemeClr val="bg1"/>
                </a:solidFill>
              </a:defRPr>
            </a:lvl3pPr>
            <a:lvl4pPr marL="1007975" indent="0">
              <a:buNone/>
              <a:defRPr>
                <a:solidFill>
                  <a:schemeClr val="bg1"/>
                </a:solidFill>
              </a:defRPr>
            </a:lvl4pPr>
            <a:lvl5pPr marL="1343966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TOP X</a:t>
            </a:r>
          </a:p>
        </p:txBody>
      </p:sp>
    </p:spTree>
    <p:extLst>
      <p:ext uri="{BB962C8B-B14F-4D97-AF65-F5344CB8AC3E}">
        <p14:creationId xmlns:p14="http://schemas.microsoft.com/office/powerpoint/2010/main" val="919585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270AEE-237C-406D-A612-1103F9E466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9748958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81BD9A0-951C-4A58-A44A-546C6EEA80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694281" y="46915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 und Bild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D91FD72-C4AA-4ED2-AA4A-81DC899001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738BCF38-74A3-46CC-85DC-B16E1C0370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EC8F7977-0C21-43C0-A4DF-8D1F34641C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870214" y="1464732"/>
            <a:ext cx="4980517" cy="4639733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für Bild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74F7492-6D1B-4128-99B3-EE204C240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4280" y="1464732"/>
            <a:ext cx="5851425" cy="46397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990611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Tabelle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2" name="Tabellenplatzhalter 5">
            <a:extLst>
              <a:ext uri="{FF2B5EF4-FFF2-40B4-BE49-F238E27FC236}">
                <a16:creationId xmlns:a16="http://schemas.microsoft.com/office/drawing/2014/main" id="{331504C0-4531-4AE2-A03E-BCCC6C1D2FB6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00616" y="1443568"/>
            <a:ext cx="11084983" cy="4660899"/>
          </a:xfrm>
          <a:prstGeom prst="rect">
            <a:avLst/>
          </a:prstGeom>
        </p:spPr>
        <p:txBody>
          <a:bodyPr lIns="0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433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1B9124D-B462-4BC3-B3C9-0A3DC6547B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07B2B50-A5D6-4487-92A4-BB744A129B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488017"/>
            <a:ext cx="11063816" cy="465666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1106A2B-CF9F-4693-8242-046BAA21D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</p:spPr>
        <p:txBody>
          <a:bodyPr/>
          <a:lstStyle/>
          <a:p>
            <a:r>
              <a:rPr lang="de-DE"/>
              <a:t>AK Stoffpolitik I Bereich Nachhaltigkeit &amp; Umwelt  I 14.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6375669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Diagramm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A2073195-0115-429E-8A03-762473D6B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01462" y="1553920"/>
            <a:ext cx="11161183" cy="456646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475019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Smart Art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60DD8B21-665B-4C82-82EA-CD5D00AEDB43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719667" y="1536192"/>
            <a:ext cx="11034184" cy="457200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46569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0543AB7-1576-5F32-A9A3-79F154764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Kontakt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42B3BA-3718-874F-E17E-91191D39CD8A}"/>
              </a:ext>
            </a:extLst>
          </p:cNvPr>
          <p:cNvSpPr txBox="1"/>
          <p:nvPr userDrawn="1"/>
        </p:nvSpPr>
        <p:spPr>
          <a:xfrm>
            <a:off x="577807" y="5241503"/>
            <a:ext cx="4618799" cy="70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333" b="1" kern="0">
                <a:solidFill>
                  <a:schemeClr val="accent1"/>
                </a:solidFill>
                <a:latin typeface="Arial  "/>
              </a:rPr>
              <a:t>ZVEI e. V. </a:t>
            </a:r>
            <a:br>
              <a:rPr lang="de-DE" sz="1333" b="1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Verband der Elektro- und Digitalindustrie</a:t>
            </a:r>
            <a:br>
              <a:rPr lang="de-DE" sz="1333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Lyoner Straße 9, 60528 Frankfurt am Main</a:t>
            </a:r>
          </a:p>
        </p:txBody>
      </p:sp>
    </p:spTree>
    <p:extLst>
      <p:ext uri="{BB962C8B-B14F-4D97-AF65-F5344CB8AC3E}">
        <p14:creationId xmlns:p14="http://schemas.microsoft.com/office/powerpoint/2010/main" val="34865582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01B6386-6723-BFC2-D54C-45178E7C2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26" y="2056971"/>
            <a:ext cx="4081949" cy="22346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652857F-470E-1F90-9BA1-C0399BBBE0C3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9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81BD9A0-951C-4A58-A44A-546C6EEA80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694281" y="46915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Text und Bild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D91FD72-C4AA-4ED2-AA4A-81DC8990012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5">
            <a:extLst>
              <a:ext uri="{FF2B5EF4-FFF2-40B4-BE49-F238E27FC236}">
                <a16:creationId xmlns:a16="http://schemas.microsoft.com/office/drawing/2014/main" id="{738BCF38-74A3-46CC-85DC-B16E1C0370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EC8F7977-0C21-43C0-A4DF-8D1F34641C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870214" y="1464732"/>
            <a:ext cx="4980517" cy="4639733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Platzhalter für Bild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F74F7492-6D1B-4128-99B3-EE204C240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4280" y="1464732"/>
            <a:ext cx="5851425" cy="46397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28441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Tabelle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12" name="Tabellenplatzhalter 5">
            <a:extLst>
              <a:ext uri="{FF2B5EF4-FFF2-40B4-BE49-F238E27FC236}">
                <a16:creationId xmlns:a16="http://schemas.microsoft.com/office/drawing/2014/main" id="{331504C0-4531-4AE2-A03E-BCCC6C1D2FB6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700616" y="1443568"/>
            <a:ext cx="11084983" cy="4660899"/>
          </a:xfrm>
          <a:prstGeom prst="rect">
            <a:avLst/>
          </a:prstGeom>
        </p:spPr>
        <p:txBody>
          <a:bodyPr lIns="0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3360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58395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Diagramm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A2073195-0115-429E-8A03-762473D6B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701462" y="1553920"/>
            <a:ext cx="11161183" cy="456646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0311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 Aufzählungsebe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E56EEFB-7174-489B-88F5-065F9A23A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Folie mit Smart Art</a:t>
            </a:r>
          </a:p>
        </p:txBody>
      </p:sp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209EE65C-E559-41F5-8EA7-6E1D172C5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B011758-16DC-443A-8A0E-25CF4014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150" y="6546433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60DD8B21-665B-4C82-82EA-CD5D00AEDB43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719667" y="1536192"/>
            <a:ext cx="11034184" cy="4572001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Klicken Sie auf das Symbol, um die SmartArt-Grafik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46038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55C9CA27-7391-4B34-A1DC-513555B63A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609585" rtl="0" eaLnBrk="1" latinLnBrk="0" hangingPunct="1">
              <a:defRPr sz="8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0543AB7-1576-5F32-A9A3-79F1547648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701462" y="468389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/>
              <a:t>Kontakt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42B3BA-3718-874F-E17E-91191D39CD8A}"/>
              </a:ext>
            </a:extLst>
          </p:cNvPr>
          <p:cNvSpPr txBox="1"/>
          <p:nvPr userDrawn="1"/>
        </p:nvSpPr>
        <p:spPr>
          <a:xfrm>
            <a:off x="577807" y="5241503"/>
            <a:ext cx="4618799" cy="707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333" b="1" kern="0">
                <a:solidFill>
                  <a:schemeClr val="accent1"/>
                </a:solidFill>
                <a:latin typeface="Arial  "/>
              </a:rPr>
              <a:t>ZVEI e. V. </a:t>
            </a:r>
            <a:br>
              <a:rPr lang="de-DE" sz="1333" b="1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Verband der Elektro- und Digitalindustrie</a:t>
            </a:r>
            <a:br>
              <a:rPr lang="de-DE" sz="1333" kern="0">
                <a:solidFill>
                  <a:schemeClr val="accent1"/>
                </a:solidFill>
                <a:latin typeface="Arial  "/>
              </a:rPr>
            </a:br>
            <a:r>
              <a:rPr lang="de-DE" sz="1333" kern="0">
                <a:solidFill>
                  <a:schemeClr val="accent1"/>
                </a:solidFill>
                <a:latin typeface="Arial  "/>
              </a:rPr>
              <a:t>Lyoner Straße 9, 60528 Frankfurt am Main</a:t>
            </a:r>
          </a:p>
        </p:txBody>
      </p:sp>
    </p:spTree>
    <p:extLst>
      <p:ext uri="{BB962C8B-B14F-4D97-AF65-F5344CB8AC3E}">
        <p14:creationId xmlns:p14="http://schemas.microsoft.com/office/powerpoint/2010/main" val="370618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01B6386-6723-BFC2-D54C-45178E7C2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26" y="2056971"/>
            <a:ext cx="4081949" cy="22346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652857F-470E-1F90-9BA1-C0399BBBE0C3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08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867FB7-2122-452B-9462-8E8B21413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2DA210A-5C74-492A-AD43-D5F77A785E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462" y="46802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306F205-DBB5-4320-930D-6B695ADAEE71}"/>
              </a:ext>
            </a:extLst>
          </p:cNvPr>
          <p:cNvSpPr txBox="1">
            <a:spLocks/>
          </p:cNvSpPr>
          <p:nvPr userDrawn="1"/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457200" rtl="0" eaLnBrk="1" latinLnBrk="0" hangingPunct="1">
              <a:defRPr sz="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z="800" smtClean="0"/>
              <a:pPr/>
              <a:t>‹Nr.›</a:t>
            </a:fld>
            <a:endParaRPr lang="de-DE" sz="80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EB17E360-8E2B-4619-BE02-CA26ADFB3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115152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992" indent="-335992" algn="l" defTabSz="1219170" rtl="0" eaLnBrk="1" latinLnBrk="0" hangingPunct="1">
        <a:lnSpc>
          <a:spcPct val="90000"/>
        </a:lnSpc>
        <a:spcBef>
          <a:spcPts val="1333"/>
        </a:spcBef>
        <a:buClr>
          <a:schemeClr val="accent2"/>
        </a:buClr>
        <a:buFont typeface="Arial" panose="020B0604020202020204" pitchFamily="34" charset="0"/>
        <a:buChar char="•"/>
        <a:defRPr sz="1867" kern="1200">
          <a:solidFill>
            <a:schemeClr val="accent1"/>
          </a:solidFill>
          <a:latin typeface="Arial (Textkörper)"/>
          <a:ea typeface="+mn-ea"/>
          <a:cs typeface="+mn-cs"/>
        </a:defRPr>
      </a:lvl1pPr>
      <a:lvl2pPr marL="671983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2pPr>
      <a:lvl3pPr marL="1007975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3pPr>
      <a:lvl4pPr marL="1343966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4pPr>
      <a:lvl5pPr marL="1679958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D3E07A56-8F8D-4BFF-BFEA-F82D53FB03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187860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305" imgH="303" progId="TCLayout.ActiveDocument.1">
                  <p:embed/>
                </p:oleObj>
              </mc:Choice>
              <mc:Fallback>
                <p:oleObj name="think-cell Slide" r:id="rId15" imgW="305" imgH="303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D3E07A56-8F8D-4BFF-BFEA-F82D53FB03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97D8B-8408-4999-8B0E-8DF612071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57A9B-985B-435F-989D-4CC42120A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CFC3B-0743-47DF-BAA3-A67F4914B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DAB6-D0E6-48D7-8704-E508B7D839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02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3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867FB7-2122-452B-9462-8E8B21413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2DA210A-5C74-492A-AD43-D5F77A785E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462" y="468021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306F205-DBB5-4320-930D-6B695ADAEE71}"/>
              </a:ext>
            </a:extLst>
          </p:cNvPr>
          <p:cNvSpPr txBox="1">
            <a:spLocks/>
          </p:cNvSpPr>
          <p:nvPr userDrawn="1"/>
        </p:nvSpPr>
        <p:spPr>
          <a:xfrm>
            <a:off x="11245539" y="6547182"/>
            <a:ext cx="793312" cy="234453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r" defTabSz="457200" rtl="0" eaLnBrk="1" latinLnBrk="0" hangingPunct="1">
              <a:defRPr sz="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A5B47-D6E9-46B7-A0DB-887775A3FC42}" type="slidenum">
              <a:rPr lang="de-DE" sz="800" smtClean="0"/>
              <a:pPr/>
              <a:t>‹Nr.›</a:t>
            </a:fld>
            <a:endParaRPr lang="de-DE" sz="8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50597CB-F222-4D59-B0FF-A0787DAC77E2}"/>
              </a:ext>
            </a:extLst>
          </p:cNvPr>
          <p:cNvPicPr>
            <a:picLocks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0" y="6482397"/>
            <a:ext cx="12192000" cy="24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19289D3-5ADF-4FE5-9394-1B5AB473820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5186" y="423245"/>
            <a:ext cx="913047" cy="499852"/>
          </a:xfrm>
          <a:prstGeom prst="rect">
            <a:avLst/>
          </a:prstGeom>
        </p:spPr>
      </p:pic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EB17E360-8E2B-4619-BE02-CA26ADFB3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150" y="6546435"/>
            <a:ext cx="6638175" cy="235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en-US"/>
            </a:defPPr>
            <a:lvl1pPr marL="0" algn="l" defTabSz="609585" rtl="0" eaLnBrk="1" latinLnBrk="0" hangingPunct="1">
              <a:defRPr lang="de-DE" sz="800" b="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Vorname Name I Organisationseinheit I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64491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992" indent="-335992" algn="l" defTabSz="1219170" rtl="0" eaLnBrk="1" latinLnBrk="0" hangingPunct="1">
        <a:lnSpc>
          <a:spcPct val="90000"/>
        </a:lnSpc>
        <a:spcBef>
          <a:spcPts val="1333"/>
        </a:spcBef>
        <a:buClr>
          <a:schemeClr val="accent2"/>
        </a:buClr>
        <a:buFont typeface="Arial" panose="020B0604020202020204" pitchFamily="34" charset="0"/>
        <a:buChar char="•"/>
        <a:defRPr sz="1867" kern="1200">
          <a:solidFill>
            <a:schemeClr val="accent1"/>
          </a:solidFill>
          <a:latin typeface="Arial (Textkörper)"/>
          <a:ea typeface="+mn-ea"/>
          <a:cs typeface="+mn-cs"/>
        </a:defRPr>
      </a:lvl1pPr>
      <a:lvl2pPr marL="671983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2pPr>
      <a:lvl3pPr marL="1007975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Wingdings" panose="05000000000000000000" pitchFamily="2" charset="2"/>
        <a:buChar char="§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3pPr>
      <a:lvl4pPr marL="1343966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4pPr>
      <a:lvl5pPr marL="1679958" indent="-335992" algn="l" defTabSz="1219170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80000"/>
        <a:buFont typeface="Symbol" panose="05050102010706020507" pitchFamily="18" charset="2"/>
        <a:buChar char="-"/>
        <a:defRPr sz="1600" kern="1200">
          <a:solidFill>
            <a:schemeClr val="accent1"/>
          </a:solidFill>
          <a:latin typeface="Arial (Textkörper)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slide" Target="slide6.xml"/><Relationship Id="rId3" Type="http://schemas.openxmlformats.org/officeDocument/2006/relationships/oleObject" Target="../embeddings/oleObject2.bin"/><Relationship Id="rId7" Type="http://schemas.openxmlformats.org/officeDocument/2006/relationships/image" Target="../media/image9.jpeg"/><Relationship Id="rId12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11" Type="http://schemas.openxmlformats.org/officeDocument/2006/relationships/slide" Target="slide5.xml"/><Relationship Id="rId5" Type="http://schemas.openxmlformats.org/officeDocument/2006/relationships/image" Target="../media/image7.png"/><Relationship Id="rId1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image" Target="../media/image6.wmf"/><Relationship Id="rId9" Type="http://schemas.openxmlformats.org/officeDocument/2006/relationships/slide" Target="slide2.xml"/><Relationship Id="rId1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5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6.xml"/><Relationship Id="rId6" Type="http://schemas.openxmlformats.org/officeDocument/2006/relationships/image" Target="../media/image22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7.xml"/><Relationship Id="rId6" Type="http://schemas.openxmlformats.org/officeDocument/2006/relationships/image" Target="../media/image23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6" Type="http://schemas.openxmlformats.org/officeDocument/2006/relationships/image" Target="../media/image25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Object 49"/>
          <p:cNvGraphicFramePr/>
          <p:nvPr/>
        </p:nvGraphicFramePr>
        <p:xfrm>
          <a:off x="1440" y="1440"/>
          <a:ext cx="720" cy="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0" imgH="0" progId="TCLayout.ActiveDocument.1">
                  <p:embed/>
                </p:oleObj>
              </mc:Choice>
              <mc:Fallback>
                <p:oleObj r:id="rId3" imgW="0" imgH="0" progId="TCLayout.ActiveDocument.1">
                  <p:embed/>
                  <p:pic>
                    <p:nvPicPr>
                      <p:cNvPr id="110" name="Object 49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>
                      <a:xfrm>
                        <a:off x="1440" y="1440"/>
                        <a:ext cx="720" cy="72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" name="Grafik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" y="-7560"/>
            <a:ext cx="12190719" cy="6857280"/>
          </a:xfrm>
          <a:prstGeom prst="rect">
            <a:avLst/>
          </a:prstGeom>
          <a:ln w="0">
            <a:noFill/>
          </a:ln>
        </p:spPr>
      </p:pic>
      <p:sp>
        <p:nvSpPr>
          <p:cNvPr id="113" name="Textfeld 3"/>
          <p:cNvSpPr/>
          <p:nvPr/>
        </p:nvSpPr>
        <p:spPr>
          <a:xfrm>
            <a:off x="3973320" y="-16390"/>
            <a:ext cx="81514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PFAS containing technologies for the EU path to a climate neutral society based on the European Green Deal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4" name="Grafik 6" descr="Ein Bild, das Grafiken, Schrift, Logo, Design enthält.&#10;&#10;Automatisch generierte Beschreibung"/>
          <p:cNvPicPr/>
          <p:nvPr/>
        </p:nvPicPr>
        <p:blipFill>
          <a:blip r:embed="rId6"/>
          <a:stretch/>
        </p:blipFill>
        <p:spPr>
          <a:xfrm>
            <a:off x="1123200" y="-46270"/>
            <a:ext cx="1130400" cy="694800"/>
          </a:xfrm>
          <a:prstGeom prst="rect">
            <a:avLst/>
          </a:prstGeom>
          <a:ln w="0">
            <a:noFill/>
          </a:ln>
        </p:spPr>
      </p:pic>
      <p:pic>
        <p:nvPicPr>
          <p:cNvPr id="115" name="Grafik 7"/>
          <p:cNvPicPr/>
          <p:nvPr/>
        </p:nvPicPr>
        <p:blipFill>
          <a:blip r:embed="rId7"/>
          <a:stretch/>
        </p:blipFill>
        <p:spPr>
          <a:xfrm>
            <a:off x="266760" y="115010"/>
            <a:ext cx="668880" cy="366120"/>
          </a:xfrm>
          <a:prstGeom prst="rect">
            <a:avLst/>
          </a:prstGeom>
          <a:ln w="0">
            <a:noFill/>
          </a:ln>
        </p:spPr>
      </p:pic>
      <p:pic>
        <p:nvPicPr>
          <p:cNvPr id="116" name="Grafik 8"/>
          <p:cNvPicPr/>
          <p:nvPr/>
        </p:nvPicPr>
        <p:blipFill>
          <a:blip r:embed="rId8"/>
          <a:stretch/>
        </p:blipFill>
        <p:spPr>
          <a:xfrm>
            <a:off x="2490120" y="44810"/>
            <a:ext cx="772200" cy="507240"/>
          </a:xfrm>
          <a:prstGeom prst="rect">
            <a:avLst/>
          </a:prstGeom>
          <a:ln w="0">
            <a:noFill/>
          </a:ln>
        </p:spPr>
      </p:pic>
      <p:sp>
        <p:nvSpPr>
          <p:cNvPr id="117" name="Ellipse 16"/>
          <p:cNvSpPr/>
          <p:nvPr/>
        </p:nvSpPr>
        <p:spPr>
          <a:xfrm>
            <a:off x="1673640" y="19756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18" name="Gerader Verbinder 17"/>
          <p:cNvCxnSpPr/>
          <p:nvPr/>
        </p:nvCxnSpPr>
        <p:spPr>
          <a:xfrm>
            <a:off x="2153520" y="1666800"/>
            <a:ext cx="720" cy="30744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19" name="Textfeld 19"/>
          <p:cNvSpPr/>
          <p:nvPr/>
        </p:nvSpPr>
        <p:spPr>
          <a:xfrm>
            <a:off x="1651746" y="1395720"/>
            <a:ext cx="988068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 Power</a:t>
            </a:r>
          </a:p>
        </p:txBody>
      </p:sp>
      <p:sp>
        <p:nvSpPr>
          <p:cNvPr id="120" name="Ellipse 26"/>
          <p:cNvSpPr/>
          <p:nvPr/>
        </p:nvSpPr>
        <p:spPr>
          <a:xfrm>
            <a:off x="9136760" y="4831560"/>
            <a:ext cx="799550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1" name="Ellipse 33"/>
          <p:cNvSpPr/>
          <p:nvPr/>
        </p:nvSpPr>
        <p:spPr>
          <a:xfrm>
            <a:off x="6274800" y="361332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2" name="Gerader Verbinder 34"/>
          <p:cNvCxnSpPr/>
          <p:nvPr/>
        </p:nvCxnSpPr>
        <p:spPr>
          <a:xfrm>
            <a:off x="6754680" y="1654920"/>
            <a:ext cx="720" cy="195876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3" name="Ellipse 5"/>
          <p:cNvSpPr/>
          <p:nvPr/>
        </p:nvSpPr>
        <p:spPr>
          <a:xfrm>
            <a:off x="10071720" y="34210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4" name="Gerader Verbinder 10"/>
          <p:cNvCxnSpPr/>
          <p:nvPr/>
        </p:nvCxnSpPr>
        <p:spPr>
          <a:xfrm>
            <a:off x="10551600" y="2076840"/>
            <a:ext cx="720" cy="13446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5" name="Ellipse 13"/>
          <p:cNvSpPr/>
          <p:nvPr/>
        </p:nvSpPr>
        <p:spPr>
          <a:xfrm>
            <a:off x="7345440" y="376560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6" name="Gerader Verbinder 14"/>
          <p:cNvCxnSpPr>
            <a:endCxn id="125" idx="0"/>
          </p:cNvCxnSpPr>
          <p:nvPr/>
        </p:nvCxnSpPr>
        <p:spPr>
          <a:xfrm>
            <a:off x="7817760" y="2124720"/>
            <a:ext cx="360" cy="164124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7" name="Ellipse 20"/>
          <p:cNvSpPr/>
          <p:nvPr/>
        </p:nvSpPr>
        <p:spPr>
          <a:xfrm>
            <a:off x="3607200" y="361188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28" name="Gerader Verbinder 27"/>
          <p:cNvCxnSpPr/>
          <p:nvPr/>
        </p:nvCxnSpPr>
        <p:spPr>
          <a:xfrm flipH="1">
            <a:off x="4578120" y="1820160"/>
            <a:ext cx="9000" cy="151416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29" name="Textfeld 30"/>
          <p:cNvSpPr/>
          <p:nvPr/>
        </p:nvSpPr>
        <p:spPr>
          <a:xfrm>
            <a:off x="3389040" y="1330560"/>
            <a:ext cx="239436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Transmission &amp;</a:t>
            </a:r>
            <a:b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Equipment</a:t>
            </a:r>
          </a:p>
        </p:txBody>
      </p:sp>
      <p:sp>
        <p:nvSpPr>
          <p:cNvPr id="130" name="Textfeld 31"/>
          <p:cNvSpPr/>
          <p:nvPr/>
        </p:nvSpPr>
        <p:spPr>
          <a:xfrm>
            <a:off x="6182194" y="1346400"/>
            <a:ext cx="1129133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sz="1100" b="1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-Production</a:t>
            </a:r>
          </a:p>
        </p:txBody>
      </p:sp>
      <p:sp>
        <p:nvSpPr>
          <p:cNvPr id="131" name="Textfeld 35"/>
          <p:cNvSpPr/>
          <p:nvPr/>
        </p:nvSpPr>
        <p:spPr>
          <a:xfrm>
            <a:off x="7399253" y="1802160"/>
            <a:ext cx="852134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E-Mobility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feld 40"/>
          <p:cNvSpPr/>
          <p:nvPr/>
        </p:nvSpPr>
        <p:spPr>
          <a:xfrm>
            <a:off x="10139499" y="1802160"/>
            <a:ext cx="824562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Buildings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3" name="Gerader Verbinder 42"/>
          <p:cNvCxnSpPr>
            <a:cxnSpLocks/>
          </p:cNvCxnSpPr>
          <p:nvPr/>
        </p:nvCxnSpPr>
        <p:spPr>
          <a:xfrm>
            <a:off x="1410480" y="5750150"/>
            <a:ext cx="0" cy="298458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4" name="Gerader Verbinder 44"/>
          <p:cNvCxnSpPr>
            <a:cxnSpLocks/>
          </p:cNvCxnSpPr>
          <p:nvPr/>
        </p:nvCxnSpPr>
        <p:spPr>
          <a:xfrm>
            <a:off x="2912760" y="5763240"/>
            <a:ext cx="0" cy="285368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5" name="Gerader Verbinder 45"/>
          <p:cNvCxnSpPr>
            <a:cxnSpLocks/>
          </p:cNvCxnSpPr>
          <p:nvPr/>
        </p:nvCxnSpPr>
        <p:spPr>
          <a:xfrm>
            <a:off x="4487760" y="5750150"/>
            <a:ext cx="0" cy="298458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36" name="Gerader Verbinder 46"/>
          <p:cNvCxnSpPr>
            <a:cxnSpLocks/>
          </p:cNvCxnSpPr>
          <p:nvPr/>
        </p:nvCxnSpPr>
        <p:spPr>
          <a:xfrm>
            <a:off x="6086520" y="5756630"/>
            <a:ext cx="0" cy="291978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37" name="Textfeld 47"/>
          <p:cNvSpPr/>
          <p:nvPr/>
        </p:nvSpPr>
        <p:spPr>
          <a:xfrm>
            <a:off x="1083599" y="6077520"/>
            <a:ext cx="653041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Pumps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feld 48"/>
          <p:cNvSpPr/>
          <p:nvPr/>
        </p:nvSpPr>
        <p:spPr>
          <a:xfrm>
            <a:off x="2187893" y="6077520"/>
            <a:ext cx="1449734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</a:t>
            </a: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endParaRPr lang="de-DE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feld 50"/>
          <p:cNvSpPr/>
          <p:nvPr/>
        </p:nvSpPr>
        <p:spPr>
          <a:xfrm>
            <a:off x="3844025" y="6077520"/>
            <a:ext cx="1287830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Semiconductors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Textfeld 52"/>
          <p:cNvSpPr/>
          <p:nvPr/>
        </p:nvSpPr>
        <p:spPr>
          <a:xfrm>
            <a:off x="8763980" y="5937126"/>
            <a:ext cx="155088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Energy </a:t>
            </a:r>
            <a:b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</a:p>
        </p:txBody>
      </p:sp>
      <p:sp>
        <p:nvSpPr>
          <p:cNvPr id="140" name="Textfeld 51"/>
          <p:cNvSpPr/>
          <p:nvPr/>
        </p:nvSpPr>
        <p:spPr>
          <a:xfrm>
            <a:off x="5506905" y="6077520"/>
            <a:ext cx="1159590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Drives</a:t>
            </a:r>
          </a:p>
        </p:txBody>
      </p:sp>
      <p:cxnSp>
        <p:nvCxnSpPr>
          <p:cNvPr id="142" name="Gerader Verbinder 53"/>
          <p:cNvCxnSpPr/>
          <p:nvPr/>
        </p:nvCxnSpPr>
        <p:spPr>
          <a:xfrm>
            <a:off x="9532440" y="5604700"/>
            <a:ext cx="720" cy="2880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3" name="Textfeld 56"/>
          <p:cNvSpPr/>
          <p:nvPr/>
        </p:nvSpPr>
        <p:spPr>
          <a:xfrm>
            <a:off x="8851832" y="1802160"/>
            <a:ext cx="736974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1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Industry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Ellipse 9"/>
          <p:cNvSpPr/>
          <p:nvPr/>
        </p:nvSpPr>
        <p:spPr>
          <a:xfrm>
            <a:off x="8748360" y="296964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45" name="Gerader Verbinder 11"/>
          <p:cNvCxnSpPr/>
          <p:nvPr/>
        </p:nvCxnSpPr>
        <p:spPr>
          <a:xfrm>
            <a:off x="9228240" y="2124720"/>
            <a:ext cx="720" cy="84528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6" name="Textfeld 1"/>
          <p:cNvSpPr/>
          <p:nvPr/>
        </p:nvSpPr>
        <p:spPr>
          <a:xfrm>
            <a:off x="97920" y="6453360"/>
            <a:ext cx="1024560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Juli</a:t>
            </a: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 2023</a:t>
            </a:r>
            <a:endParaRPr lang="de-DE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Ellipse 18"/>
          <p:cNvSpPr/>
          <p:nvPr/>
        </p:nvSpPr>
        <p:spPr>
          <a:xfrm>
            <a:off x="3152880" y="257184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48" name="Gerader Verbinder 23"/>
          <p:cNvCxnSpPr/>
          <p:nvPr/>
        </p:nvCxnSpPr>
        <p:spPr>
          <a:xfrm>
            <a:off x="3642480" y="2247120"/>
            <a:ext cx="720" cy="32508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49" name="Textfeld 24"/>
          <p:cNvSpPr/>
          <p:nvPr/>
        </p:nvSpPr>
        <p:spPr>
          <a:xfrm>
            <a:off x="3157351" y="1942200"/>
            <a:ext cx="1004098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</a:t>
            </a: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Access</a:t>
            </a:r>
            <a:endParaRPr lang="de-DE" sz="1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feld 12"/>
          <p:cNvSpPr/>
          <p:nvPr/>
        </p:nvSpPr>
        <p:spPr>
          <a:xfrm>
            <a:off x="9483301" y="5937126"/>
            <a:ext cx="2121120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 </a:t>
            </a:r>
            <a:r>
              <a:rPr lang="de-DE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de-DE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Ellipse 4"/>
          <p:cNvSpPr/>
          <p:nvPr/>
        </p:nvSpPr>
        <p:spPr>
          <a:xfrm>
            <a:off x="10141570" y="4831560"/>
            <a:ext cx="806020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52" name="Gerader Verbinder 15"/>
          <p:cNvCxnSpPr>
            <a:cxnSpLocks/>
          </p:cNvCxnSpPr>
          <p:nvPr/>
        </p:nvCxnSpPr>
        <p:spPr>
          <a:xfrm>
            <a:off x="10543861" y="5615026"/>
            <a:ext cx="0" cy="2880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154" name="Textfeld 25"/>
          <p:cNvSpPr/>
          <p:nvPr/>
        </p:nvSpPr>
        <p:spPr>
          <a:xfrm>
            <a:off x="2785001" y="6459870"/>
            <a:ext cx="2188717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</p:txBody>
      </p:sp>
      <p:sp>
        <p:nvSpPr>
          <p:cNvPr id="155" name="Ellipse 21"/>
          <p:cNvSpPr/>
          <p:nvPr/>
        </p:nvSpPr>
        <p:spPr>
          <a:xfrm>
            <a:off x="953321" y="4836443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6" name="Ellipse 28"/>
          <p:cNvSpPr/>
          <p:nvPr/>
        </p:nvSpPr>
        <p:spPr>
          <a:xfrm>
            <a:off x="2460281" y="4835723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7" name="Ellipse 29"/>
          <p:cNvSpPr/>
          <p:nvPr/>
        </p:nvSpPr>
        <p:spPr>
          <a:xfrm>
            <a:off x="4028081" y="4836803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8" name="Ellipse 32"/>
          <p:cNvSpPr/>
          <p:nvPr/>
        </p:nvSpPr>
        <p:spPr>
          <a:xfrm>
            <a:off x="5627201" y="4840043"/>
            <a:ext cx="905760" cy="92160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9" name="Ellipse 36"/>
          <p:cNvSpPr/>
          <p:nvPr/>
        </p:nvSpPr>
        <p:spPr>
          <a:xfrm>
            <a:off x="4628520" y="3600720"/>
            <a:ext cx="944280" cy="94428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60" name="Verbinder: gewinkelt 38"/>
          <p:cNvCxnSpPr>
            <a:cxnSpLocks/>
            <a:stCxn id="127" idx="0"/>
            <a:endCxn id="159" idx="0"/>
          </p:cNvCxnSpPr>
          <p:nvPr/>
        </p:nvCxnSpPr>
        <p:spPr>
          <a:xfrm rot="5400000" flipH="1" flipV="1">
            <a:off x="4584240" y="3095640"/>
            <a:ext cx="11520" cy="1021680"/>
          </a:xfrm>
          <a:prstGeom prst="bentConnector3">
            <a:avLst>
              <a:gd name="adj1" fmla="val 2450304"/>
            </a:avLst>
          </a:prstGeom>
          <a:ln w="19050">
            <a:solidFill>
              <a:srgbClr val="FFFFFF"/>
            </a:solidFill>
            <a:round/>
          </a:ln>
        </p:spPr>
      </p:cxnSp>
      <p:sp>
        <p:nvSpPr>
          <p:cNvPr id="162" name="Textfeld 39"/>
          <p:cNvSpPr/>
          <p:nvPr/>
        </p:nvSpPr>
        <p:spPr>
          <a:xfrm>
            <a:off x="10712910" y="5937126"/>
            <a:ext cx="1329840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Pump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Ellipse 37"/>
          <p:cNvSpPr/>
          <p:nvPr/>
        </p:nvSpPr>
        <p:spPr>
          <a:xfrm>
            <a:off x="10963124" y="4818240"/>
            <a:ext cx="826112" cy="774720"/>
          </a:xfrm>
          <a:prstGeom prst="ellipse">
            <a:avLst/>
          </a:pr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cxnSp>
        <p:nvCxnSpPr>
          <p:cNvPr id="163" name="Gerader Verbinder 41"/>
          <p:cNvCxnSpPr/>
          <p:nvPr/>
        </p:nvCxnSpPr>
        <p:spPr>
          <a:xfrm>
            <a:off x="11369520" y="5601948"/>
            <a:ext cx="720" cy="288000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64" name="Verbinder: gewinkelt 55"/>
          <p:cNvCxnSpPr>
            <a:cxnSpLocks/>
            <a:stCxn id="123" idx="4"/>
            <a:endCxn id="120" idx="0"/>
          </p:cNvCxnSpPr>
          <p:nvPr/>
        </p:nvCxnSpPr>
        <p:spPr>
          <a:xfrm rot="5400000">
            <a:off x="9807098" y="4094798"/>
            <a:ext cx="466200" cy="1007325"/>
          </a:xfrm>
          <a:prstGeom prst="bentConnector3">
            <a:avLst>
              <a:gd name="adj1" fmla="val 50000"/>
            </a:avLst>
          </a:prstGeom>
          <a:ln w="19050">
            <a:solidFill>
              <a:srgbClr val="FFFFFF"/>
            </a:solidFill>
            <a:round/>
          </a:ln>
        </p:spPr>
      </p:cxnSp>
      <p:cxnSp>
        <p:nvCxnSpPr>
          <p:cNvPr id="165" name="Verbinder: gewinkelt 57"/>
          <p:cNvCxnSpPr>
            <a:cxnSpLocks/>
            <a:stCxn id="161" idx="0"/>
            <a:endCxn id="150" idx="0"/>
          </p:cNvCxnSpPr>
          <p:nvPr/>
        </p:nvCxnSpPr>
        <p:spPr>
          <a:xfrm rot="16200000" flipH="1" flipV="1">
            <a:off x="10953720" y="4409100"/>
            <a:ext cx="13320" cy="831600"/>
          </a:xfrm>
          <a:prstGeom prst="bentConnector3">
            <a:avLst>
              <a:gd name="adj1" fmla="val -1716216"/>
            </a:avLst>
          </a:prstGeom>
          <a:ln w="19050">
            <a:solidFill>
              <a:srgbClr val="FFFFFF"/>
            </a:solidFill>
            <a:round/>
          </a:ln>
        </p:spPr>
      </p:cxn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1D933AE-9D55-93F4-99E5-AAB2A9E3763F}"/>
              </a:ext>
            </a:extLst>
          </p:cNvPr>
          <p:cNvSpPr/>
          <p:nvPr/>
        </p:nvSpPr>
        <p:spPr>
          <a:xfrm>
            <a:off x="935640" y="6048608"/>
            <a:ext cx="5990770" cy="30113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44">
            <a:extLst>
              <a:ext uri="{FF2B5EF4-FFF2-40B4-BE49-F238E27FC236}">
                <a16:creationId xmlns:a16="http://schemas.microsoft.com/office/drawing/2014/main" id="{DCEB2F68-71CF-9DA2-92E7-2903156B2C50}"/>
              </a:ext>
            </a:extLst>
          </p:cNvPr>
          <p:cNvCxnSpPr>
            <a:cxnSpLocks/>
          </p:cNvCxnSpPr>
          <p:nvPr/>
        </p:nvCxnSpPr>
        <p:spPr>
          <a:xfrm>
            <a:off x="3876750" y="6351706"/>
            <a:ext cx="0" cy="108164"/>
          </a:xfrm>
          <a:prstGeom prst="straightConnector1">
            <a:avLst/>
          </a:prstGeom>
          <a:ln w="19050">
            <a:solidFill>
              <a:srgbClr val="FFFFFF"/>
            </a:solidFill>
            <a:round/>
          </a:ln>
        </p:spPr>
      </p:cxnSp>
      <p:sp>
        <p:nvSpPr>
          <p:cNvPr id="2" name="Textfeld 19">
            <a:extLst>
              <a:ext uri="{FF2B5EF4-FFF2-40B4-BE49-F238E27FC236}">
                <a16:creationId xmlns:a16="http://schemas.microsoft.com/office/drawing/2014/main" id="{7668C07B-1CE8-D0F1-23B5-CBF131BCDD86}"/>
              </a:ext>
            </a:extLst>
          </p:cNvPr>
          <p:cNvSpPr/>
          <p:nvPr/>
        </p:nvSpPr>
        <p:spPr>
          <a:xfrm>
            <a:off x="951315" y="770235"/>
            <a:ext cx="1195177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Generation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feld 19">
            <a:extLst>
              <a:ext uri="{FF2B5EF4-FFF2-40B4-BE49-F238E27FC236}">
                <a16:creationId xmlns:a16="http://schemas.microsoft.com/office/drawing/2014/main" id="{8A636E34-CE04-428B-EEA9-E9CE8DDCB7C0}"/>
              </a:ext>
            </a:extLst>
          </p:cNvPr>
          <p:cNvSpPr/>
          <p:nvPr/>
        </p:nvSpPr>
        <p:spPr>
          <a:xfrm>
            <a:off x="4090723" y="770235"/>
            <a:ext cx="1204538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Distribution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feld 19">
            <a:extLst>
              <a:ext uri="{FF2B5EF4-FFF2-40B4-BE49-F238E27FC236}">
                <a16:creationId xmlns:a16="http://schemas.microsoft.com/office/drawing/2014/main" id="{D88219F5-3C82-C3A1-B2DC-162A53E7D7E0}"/>
              </a:ext>
            </a:extLst>
          </p:cNvPr>
          <p:cNvSpPr/>
          <p:nvPr/>
        </p:nvSpPr>
        <p:spPr>
          <a:xfrm>
            <a:off x="8496672" y="770235"/>
            <a:ext cx="1044623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z="1600" strike="noStrike" spc="-1" dirty="0">
                <a:solidFill>
                  <a:srgbClr val="FFFFFF"/>
                </a:solidFill>
                <a:latin typeface="Arial"/>
                <a:ea typeface="DejaVu Sans"/>
              </a:rPr>
              <a:t>Final Use</a:t>
            </a:r>
            <a:endParaRPr lang="de-DE" sz="1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Interaktive Schaltfläche: Leer 2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80E577B4-562A-4208-5A5B-BDB2098225A1}"/>
              </a:ext>
            </a:extLst>
          </p:cNvPr>
          <p:cNvSpPr/>
          <p:nvPr/>
        </p:nvSpPr>
        <p:spPr>
          <a:xfrm>
            <a:off x="3120480" y="2536144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Interaktive Schaltfläche: Leer 3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E349CEBC-32A9-BEF2-7FF8-B5900885A955}"/>
              </a:ext>
            </a:extLst>
          </p:cNvPr>
          <p:cNvSpPr/>
          <p:nvPr/>
        </p:nvSpPr>
        <p:spPr>
          <a:xfrm>
            <a:off x="1656442" y="1935761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Interaktive Schaltfläche: Leer 4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9B7965AA-40F5-AF6C-95E5-86946501C34B}"/>
              </a:ext>
            </a:extLst>
          </p:cNvPr>
          <p:cNvSpPr/>
          <p:nvPr/>
        </p:nvSpPr>
        <p:spPr>
          <a:xfrm>
            <a:off x="3568307" y="3582558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teraktive Schaltfläche: Leer 5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D798F9B7-292A-1ACE-1B68-19E3DEBAA1A4}"/>
              </a:ext>
            </a:extLst>
          </p:cNvPr>
          <p:cNvSpPr/>
          <p:nvPr/>
        </p:nvSpPr>
        <p:spPr>
          <a:xfrm>
            <a:off x="4589145" y="356119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teraktive Schaltfläche: Leer 10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EF75A856-6CA9-0F92-6D91-E705C9DBC6BB}"/>
              </a:ext>
            </a:extLst>
          </p:cNvPr>
          <p:cNvSpPr/>
          <p:nvPr/>
        </p:nvSpPr>
        <p:spPr>
          <a:xfrm>
            <a:off x="9108885" y="4805361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teraktive Schaltfläche: Leer 11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587137F6-9063-CCD5-5D21-932DAC914F5E}"/>
              </a:ext>
            </a:extLst>
          </p:cNvPr>
          <p:cNvSpPr/>
          <p:nvPr/>
        </p:nvSpPr>
        <p:spPr>
          <a:xfrm>
            <a:off x="10114016" y="4803032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teraktive Schaltfläche: Leer 12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24250C2D-E912-A79D-16EA-E38DF7495924}"/>
              </a:ext>
            </a:extLst>
          </p:cNvPr>
          <p:cNvSpPr/>
          <p:nvPr/>
        </p:nvSpPr>
        <p:spPr>
          <a:xfrm>
            <a:off x="10954651" y="4783287"/>
            <a:ext cx="843058" cy="846911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nteraktive Schaltfläche: Leer 13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8FCE8D55-C695-F8F2-9495-262E3859A36D}"/>
              </a:ext>
            </a:extLst>
          </p:cNvPr>
          <p:cNvSpPr/>
          <p:nvPr/>
        </p:nvSpPr>
        <p:spPr>
          <a:xfrm>
            <a:off x="6241296" y="3582038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nteraktive Schaltfläche: Leer 14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CA54F3CE-5E8C-6B3B-A95D-C577B1EC61B6}"/>
              </a:ext>
            </a:extLst>
          </p:cNvPr>
          <p:cNvSpPr/>
          <p:nvPr/>
        </p:nvSpPr>
        <p:spPr>
          <a:xfrm>
            <a:off x="7308910" y="373762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nteraktive Schaltfläche: Leer 15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8BF237FB-1E3C-F452-7F51-B46EB60D7897}"/>
              </a:ext>
            </a:extLst>
          </p:cNvPr>
          <p:cNvSpPr/>
          <p:nvPr/>
        </p:nvSpPr>
        <p:spPr>
          <a:xfrm>
            <a:off x="8721876" y="293190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Interaktive Schaltfläche: Leer 16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572A49CE-D7F3-A740-92BB-194F013EF8E8}"/>
              </a:ext>
            </a:extLst>
          </p:cNvPr>
          <p:cNvSpPr/>
          <p:nvPr/>
        </p:nvSpPr>
        <p:spPr>
          <a:xfrm>
            <a:off x="10032493" y="3393566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Interaktive Schaltfläche: Leer 17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DE358067-431B-7F71-BF30-8F1206A1DE8A}"/>
              </a:ext>
            </a:extLst>
          </p:cNvPr>
          <p:cNvSpPr/>
          <p:nvPr/>
        </p:nvSpPr>
        <p:spPr>
          <a:xfrm>
            <a:off x="913030" y="4780558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Interaktive Schaltfläche: Leer 18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50EEC096-08F9-BAB5-4533-28D1456862BA}"/>
              </a:ext>
            </a:extLst>
          </p:cNvPr>
          <p:cNvSpPr/>
          <p:nvPr/>
        </p:nvSpPr>
        <p:spPr>
          <a:xfrm>
            <a:off x="2410806" y="4788105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teraktive Schaltfläche: Leer 19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8A6C0310-85E1-2130-A4EA-37D25053F2FD}"/>
              </a:ext>
            </a:extLst>
          </p:cNvPr>
          <p:cNvSpPr/>
          <p:nvPr/>
        </p:nvSpPr>
        <p:spPr>
          <a:xfrm>
            <a:off x="3973204" y="4786722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Interaktive Schaltfläche: Leer 20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7FF224A2-6DA5-607A-9D2B-1FB0A1CF26B3}"/>
              </a:ext>
            </a:extLst>
          </p:cNvPr>
          <p:cNvSpPr/>
          <p:nvPr/>
        </p:nvSpPr>
        <p:spPr>
          <a:xfrm>
            <a:off x="5585727" y="4795313"/>
            <a:ext cx="1021680" cy="1026350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 Power</a:t>
            </a:r>
          </a:p>
          <a:p>
            <a:r>
              <a:rPr kumimoji="0" lang="en-US" i="1" u="none" strike="noStrike" kern="1200" cap="none" spc="0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(onshore/offshore)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Wind 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turbine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 energy production</a:t>
            </a: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0A05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electrical power by using natural wind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PTFE (lubricant)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taping foil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moulds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release agent in production; sealing rings, gliding pads, lubricants, li-battery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separates rotor blades from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production, smooth kinematic motions, self sustainable turbines application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20 years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depending on application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CCA210-A982-E986-1E4C-2D676648C6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2400" y="229169"/>
            <a:ext cx="1413952" cy="141395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 Access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HV Power Converter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Enabling grid access to connect renewable offshore power generation to the grid over longer distances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of electric power from high voltage alternating current (AC) to high-voltage direct current (HVDC) for long distant power connections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PVDF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pipes (oil system)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heat- and high (aggressive) chemical resistance insulation ability, low water absorption and fire retarding ability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– 40 years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lifetime, can be easily separated for disposal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A964B78-F8C8-E210-B2DE-0F39DCBE5A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1705" y="228259"/>
            <a:ext cx="1397267" cy="139726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E5A3079-BE62-98CC-BA1F-402D212ED1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1026165"/>
            <a:ext cx="1530051" cy="271223"/>
          </a:xfrm>
          <a:prstGeom prst="rect">
            <a:avLst/>
          </a:prstGeom>
        </p:spPr>
      </p:pic>
      <p:sp>
        <p:nvSpPr>
          <p:cNvPr id="8" name="Interaktive Schaltfläche: Leer 7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AA3C4CB-254D-B320-5F6D-457F3829AFFA}"/>
              </a:ext>
            </a:extLst>
          </p:cNvPr>
          <p:cNvSpPr/>
          <p:nvPr/>
        </p:nvSpPr>
        <p:spPr>
          <a:xfrm>
            <a:off x="527349" y="1026165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175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Transmission &amp; Distribution Equipment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49176" y="1471932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HV/MV switchgear; instrument transformer; Coils; Distribution and Power Transformer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 stability and security (risk prevention) - power 	overload protection for overhead and distribution lines; metering, protection and control of the high/medium voltage power system; power transformation</a:t>
            </a: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0A05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switching in power T&amp;D lines for industrial and commercial use, protection and controlling power loads; voltage or phase conversion HV to LV, electrical isolation, voltage measurement and monitoring in T&amp;D lines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solids: PTFE, PVDF, PFPE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lubricants: PTFE, insulating gases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pipes</a:t>
            </a:r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seals; sliding ring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switching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nozzle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 heat-, flame- and high (aggressive) chemical resistance, low electric conductivity, dielectric insulation, low water absorption, ablation of PTFE for cooling purpose – prerequisite for arc switching, reduction of friction within kinematic chain, surface protection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– 40 years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Energy Storage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91440" bIns="4572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Lithium-Ion Batteries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storage, electric mobility, ICT (information and communications technology), medical devices, tracking, smart metering, security devices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and supply of electrical energy with low energy loss, high charging speed and energy density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PTFE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, 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PVDF</a:t>
            </a:r>
            <a:endParaRPr lang="en-US" sz="1200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low-molecular PFAS in electrolyte , binders in the cathode of lithium batteries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 electrical energy storage with minor losses and high charging cycles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to 20 years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D243A5-4660-0484-C6D7-171D381E3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23756" y="229169"/>
            <a:ext cx="1413952" cy="14139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08050C2-9D6D-1AD2-8D3A-F9D0BBC82A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1976" y="637700"/>
            <a:ext cx="720000" cy="72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CEBDF42-F5AA-1BCB-B9B6-87DC55050D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0458" y="637700"/>
            <a:ext cx="720000" cy="720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9CEB4E9-227E-DD66-4B10-23508D56ED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1038433"/>
            <a:ext cx="1530051" cy="271223"/>
          </a:xfrm>
          <a:prstGeom prst="rect">
            <a:avLst/>
          </a:prstGeom>
        </p:spPr>
      </p:pic>
      <p:sp>
        <p:nvSpPr>
          <p:cNvPr id="9" name="Interaktive Schaltfläche: Leer 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7D518F7-F931-44FD-CCB2-4DD8DE6C3839}"/>
              </a:ext>
            </a:extLst>
          </p:cNvPr>
          <p:cNvSpPr/>
          <p:nvPr/>
        </p:nvSpPr>
        <p:spPr>
          <a:xfrm>
            <a:off x="527349" y="1038433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385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 Production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Electrolyzer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 energy - production of green hydrogen by electrochemical splitting of water</a:t>
            </a: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0A05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electrochemical conversion of (green) electrical energy into chemical energy (hydrogen as an energy carrier). An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electrolyzer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catalytically splits water into oxygen ions 	and protons. Applying an electrical current protons migrate through a membrane and convert to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cathode while O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forms at the anode.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PFSA, PTFE ,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ePTFE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PFPE, PFA, and others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membranes, GDL (gas diffusion layer), catalyst layer for MEA (membrane electrode assembly), sealings for stacks and other system components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heat- and high (aggressive) chemical and mechanical resistance, wetting properties, low surface energy.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~25 years, 10 years for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electrolyzer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stacks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product, PM catalyst recovery ensures full recycling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Storage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Fuel Cell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 energy – efficient „re-electrification“ of hydrogen to electric power. Use of chemical energy for storage and fast refueling while having a higher efficiency than the combustion engine and no pollutant 	emissions.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electrochemical conversion of hydrogen into electricity and water 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PFSA, PTFE,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ePTFE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PKM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membrane, GDL (gas diffusion layer) for MEA, catalyst layer for MEA, Sealing for Bipolar plate and Cathode-/Anode endplate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heat- and high (aggressive) chemical and mechanical resistance, wetting properties, low surface energy.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~15 years, operating hours: 15.000 h, target: 30.000 h.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product, PM catalyst recovery ensures full recycling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21E128-77F6-7BFC-11F1-8F03965678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2400" y="228259"/>
            <a:ext cx="1392379" cy="13923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AF3D848-4E55-4E5A-6169-8564762B34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5020" y="229169"/>
            <a:ext cx="1413952" cy="14139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52434D9-00E8-0758-407B-77BE926CEB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739316"/>
            <a:ext cx="1530051" cy="271223"/>
          </a:xfrm>
          <a:prstGeom prst="rect">
            <a:avLst/>
          </a:prstGeom>
        </p:spPr>
      </p:pic>
      <p:sp>
        <p:nvSpPr>
          <p:cNvPr id="5" name="Interaktive Schaltfläche: Leer 4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7D43805-AE22-8361-5A0C-F91C91AA2FE3}"/>
              </a:ext>
            </a:extLst>
          </p:cNvPr>
          <p:cNvSpPr/>
          <p:nvPr/>
        </p:nvSpPr>
        <p:spPr>
          <a:xfrm>
            <a:off x="527349" y="739316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82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1161391-4096-5441-C55D-671502D6E2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6938" y="1134921"/>
            <a:ext cx="852740" cy="85274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Heat Pumps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transition, decarbonization, energy-efficient houses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heating, cooling and hot water for residential, commercial and industrial use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PVDF, PTFE (solids) , PFA, FEP, FKM, ETFE, PP-TFE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Refrigerants,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sealings and insulation, electronics  / controls and monitoring equipment, compressor (bearing, seals, electronics)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temperature-,  aggressive chemical-and UV resistance, high dielectric strength, high refractive index, inherent flame retardance, moisture barrier, non-fouling behavior in water systems.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 15 – 20 years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E-Mobility</a:t>
            </a:r>
          </a:p>
          <a:p>
            <a:endParaRPr kumimoji="0" lang="en-US" i="1" u="none" strike="noStrike" kern="1200" cap="none" spc="0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Battery, drive, cooling system, actuators for management of cooling fluid cycles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Battery electric vehicles (BEV) and its lifetime operation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description of electrical storage and electric drives; drive train components (converter, e-engine, transmission) via high performance gearmotor actuators 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PFPE/PTFE containing lubricant, refrigerant R1234yf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refrigerant, lubricants in micro-gearboxes (actuators)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resilience against temperature fluctuation, wear protection, functional precision, avoidance of significant weight increase and design challenges. Thermal management of BEV coolant cycles requires high precision actuation of gearmotor-driven valves and flaps over temperatures ranging from -40°C to +150°C.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~up to 25 years.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as vehicle lifetime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B2003AF-A7F0-E9B9-ABFF-901727F21B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6336" y="228259"/>
            <a:ext cx="1413952" cy="141395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2394735-D175-A112-8AEA-AB11B86ACB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43918" y="277157"/>
            <a:ext cx="1365054" cy="136505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9F8C15B-65EE-E4A5-9D24-BD9965D2C9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739316"/>
            <a:ext cx="1530051" cy="271223"/>
          </a:xfrm>
          <a:prstGeom prst="rect">
            <a:avLst/>
          </a:prstGeom>
        </p:spPr>
      </p:pic>
      <p:sp>
        <p:nvSpPr>
          <p:cNvPr id="11" name="Interaktive Schaltfläche: Leer 1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0ACD958-9226-A618-6A06-7E59CE692022}"/>
              </a:ext>
            </a:extLst>
          </p:cNvPr>
          <p:cNvSpPr/>
          <p:nvPr/>
        </p:nvSpPr>
        <p:spPr>
          <a:xfrm>
            <a:off x="527349" y="739316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650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Combined heat and power plant for decentralized power and heat generation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decentralized power and heat generation, power grid stabilization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of chemical energy (e. g. hydrogen, see fuel cell technology) into electricity and heat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PTFE (solid), PTFE lubricants, PFPE, insulating gases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Seals, hoses, PTFE tape, hydraulic fluid, cables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Prevents fluid leaks, increases longevity of products that reduces waste, fire prevention, heat, flame and high (aggressive) chemical resistance, low electrical  conductivity, dielectric insulation, low water absorption, provide friction reduction.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years</a:t>
            </a:r>
          </a:p>
          <a:p>
            <a:pPr marL="85725"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3517075-77BE-5EEE-54EA-9F8A024587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7600" y="277157"/>
            <a:ext cx="1413952" cy="1413952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A33D0A7-AAAA-9CD1-57C3-BB40A399ED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739316"/>
            <a:ext cx="1530051" cy="271223"/>
          </a:xfrm>
          <a:prstGeom prst="rect">
            <a:avLst/>
          </a:prstGeom>
        </p:spPr>
      </p:pic>
      <p:sp>
        <p:nvSpPr>
          <p:cNvPr id="3" name="Interaktive Schaltfläche: Leer 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72F851AD-8037-4D95-EAF8-021272BBA494}"/>
              </a:ext>
            </a:extLst>
          </p:cNvPr>
          <p:cNvSpPr/>
          <p:nvPr/>
        </p:nvSpPr>
        <p:spPr>
          <a:xfrm>
            <a:off x="527349" y="739316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7789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22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22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Pumps, Vacuum technology, Compressors (H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Biomethane)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and conveying of basic chemicals (e.g. acid and leach); Conveying liquid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; Manufacturing of Solar cells, Compression and Transport of gaseous H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Bio-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methan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gaseous chemicals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of liquid or gaseous substances by applying pressure through mechanical means, also for storage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FKM/FPM, PTFE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Seals, sealing rings, guide rings, non-stick coatings, Labyrinth inserts, Lubricants, Sliding bushes, hoses, diaphragms (Diaphragm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resistance against high heat and (aggressive) chemicals resistance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compressors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de-DE" sz="1200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22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Electric Drive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Automotive and industrial applications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Convert electric energy into mechanical energy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FKM/FPM, PTFE, PFPE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Sealing, coating, lubricant, wire insulation, guide element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resistance, chemical resistance (e.g. anticorrosion), wear resistance (at high speeds, high-pressure cleaning), non-stick properties, low friction, resistance to environmental influences (UV radiation, ozone), lubricant compatibility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years and more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highest durability, replacement of sealings in case of wear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426D8CC-ECFD-9AAD-0375-6B958A638D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4285" y="228259"/>
            <a:ext cx="1397267" cy="139726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25ED87D-476B-A190-F91A-131E17968D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5020" y="229169"/>
            <a:ext cx="1413952" cy="141395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30D2240-6B62-DD80-7D27-F94CC004F2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1072982"/>
            <a:ext cx="1530051" cy="271223"/>
          </a:xfrm>
          <a:prstGeom prst="rect">
            <a:avLst/>
          </a:prstGeom>
        </p:spPr>
      </p:pic>
      <p:sp>
        <p:nvSpPr>
          <p:cNvPr id="5" name="Interaktive Schaltfläche: Leer 4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32FEE6B7-C89D-DC70-01FB-117B4A5E77DA}"/>
              </a:ext>
            </a:extLst>
          </p:cNvPr>
          <p:cNvSpPr/>
          <p:nvPr/>
        </p:nvSpPr>
        <p:spPr>
          <a:xfrm>
            <a:off x="527349" y="1072982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57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5FAAF2F-8F90-35E8-EA72-BA0FC2C09185}"/>
              </a:ext>
            </a:extLst>
          </p:cNvPr>
          <p:cNvSpPr/>
          <p:nvPr/>
        </p:nvSpPr>
        <p:spPr>
          <a:xfrm>
            <a:off x="6164580" y="0"/>
            <a:ext cx="6027420" cy="6858000"/>
          </a:xfrm>
          <a:prstGeom prst="rect">
            <a:avLst/>
          </a:prstGeom>
          <a:solidFill>
            <a:srgbClr val="E9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49" hidden="1">
            <a:extLst>
              <a:ext uri="{FF2B5EF4-FFF2-40B4-BE49-F238E27FC236}">
                <a16:creationId xmlns:a16="http://schemas.microsoft.com/office/drawing/2014/main" id="{CCD141B2-CA88-5661-3FEE-9847C841AD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50" name="Object 49" hidden="1">
                        <a:extLst>
                          <a:ext uri="{FF2B5EF4-FFF2-40B4-BE49-F238E27FC236}">
                            <a16:creationId xmlns:a16="http://schemas.microsoft.com/office/drawing/2014/main" id="{CCD141B2-CA88-5661-3FEE-9847C841A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7427FD78-D0D1-6720-ED94-94C98D8E856C}"/>
              </a:ext>
            </a:extLst>
          </p:cNvPr>
          <p:cNvSpPr txBox="1"/>
          <p:nvPr/>
        </p:nvSpPr>
        <p:spPr>
          <a:xfrm>
            <a:off x="455240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22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75531E5-F85C-80D9-3659-109312257B90}"/>
              </a:ext>
            </a:extLst>
          </p:cNvPr>
          <p:cNvSpPr/>
          <p:nvPr/>
        </p:nvSpPr>
        <p:spPr>
          <a:xfrm>
            <a:off x="455240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contacts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performance industrial contacts with high mating cycles and high current densities; required e. g. for rail applications and BEV contacts to withstand vibration stress during operation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high current transmission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PFPE formulated grease or oil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PFPE surface lubricant on metal contacts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 PFPE based lubricants withstand the rough environmental conditions at the extreme temperatures at high current densities, reduction of mechanical friction, prevention of contact corrosion and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microwelding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reduction of electrical contact resistance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25 </a:t>
            </a:r>
            <a:r>
              <a:rPr lang="de-DE" sz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for product lifetime</a:t>
            </a: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2E614E-9606-C77A-D60F-F6A28CFD7992}"/>
              </a:ext>
            </a:extLst>
          </p:cNvPr>
          <p:cNvSpPr txBox="1"/>
          <p:nvPr/>
        </p:nvSpPr>
        <p:spPr>
          <a:xfrm>
            <a:off x="6476596" y="228259"/>
            <a:ext cx="3947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</a:t>
            </a:r>
            <a:r>
              <a:rPr lang="de-DE" sz="220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sectional</a:t>
            </a:r>
            <a:r>
              <a:rPr lang="de-DE" sz="22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F67F044-6910-B68C-090B-BADE41F1EB4F}"/>
              </a:ext>
            </a:extLst>
          </p:cNvPr>
          <p:cNvSpPr/>
          <p:nvPr/>
        </p:nvSpPr>
        <p:spPr>
          <a:xfrm>
            <a:off x="6476596" y="1836420"/>
            <a:ext cx="5432376" cy="4660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91440" bIns="45720" rtlCol="0" anchor="t" anchorCtr="0"/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Products: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Semiconductor (focus manufacturing process)</a:t>
            </a:r>
            <a:endParaRPr lang="en-US" sz="1200" dirty="0">
              <a:solidFill>
                <a:prstClr val="black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Relevant for: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electrification and digitalization in almost all technical applications</a:t>
            </a: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Function of product: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power control and electrical information distribution switching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 substance used: 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PFPE, PTFE and other PFAS formulations (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CF</a:t>
            </a:r>
            <a:r>
              <a:rPr lang="en-US" sz="1200" baseline="-250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4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, C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4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F</a:t>
            </a:r>
            <a:r>
              <a:rPr kumimoji="0" lang="en-US" sz="1200" i="0" u="none" strike="noStrike" kern="1200" cap="none" spc="0" normalizeH="0" baseline="-2500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8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,…)</a:t>
            </a:r>
            <a:endParaRPr lang="en-US" sz="1200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857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PFAS containing material / component: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process gases for plasma dry etching; chemical solutions for wet etching and wafer cleaning; additives in lithography materials; anti-stiction coatings; machinery for semiconductor processing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Reason for use:	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particle levels (due to low surface adhesion and low wear), chemical process requirements, thermal stability, optical properties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product:	</a:t>
            </a:r>
          </a:p>
          <a:p>
            <a:pPr marL="257175" indent="-1714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lifetime of final product/facility</a:t>
            </a:r>
          </a:p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1800" algn="l"/>
              </a:tabLst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Lifetime of PFAS used:</a:t>
            </a:r>
          </a:p>
          <a:p>
            <a:pPr marL="257175" marR="0" lvl="0" indent="-1714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n.a.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  <a:cs typeface="Arial"/>
              </a:rPr>
              <a:t>; generally only used for manufacturing</a:t>
            </a:r>
          </a:p>
          <a:p>
            <a:pPr marL="257175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01800" algn="l"/>
              </a:tabLst>
              <a:defRPr/>
            </a:pPr>
            <a:endParaRPr lang="en-US" sz="1200" dirty="0">
              <a:solidFill>
                <a:srgbClr val="00A0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6E4FBF1-A766-3482-CF16-8D003D81DA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67600" y="228259"/>
            <a:ext cx="1413952" cy="141395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A11B820-F74B-6CD9-5C26-D59B4DA80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1705" y="244944"/>
            <a:ext cx="1397267" cy="139726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B33F34D-40F7-F526-2E7C-8BAAFE8181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49" y="1056297"/>
            <a:ext cx="1530051" cy="271223"/>
          </a:xfrm>
          <a:prstGeom prst="rect">
            <a:avLst/>
          </a:prstGeom>
        </p:spPr>
      </p:pic>
      <p:sp>
        <p:nvSpPr>
          <p:cNvPr id="9" name="Interaktive Schaltfläche: Leer 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0ABFB67-2E20-43DF-A15A-CFEE270259C4}"/>
              </a:ext>
            </a:extLst>
          </p:cNvPr>
          <p:cNvSpPr/>
          <p:nvPr/>
        </p:nvSpPr>
        <p:spPr>
          <a:xfrm>
            <a:off x="527349" y="1056297"/>
            <a:ext cx="1530052" cy="271223"/>
          </a:xfrm>
          <a:prstGeom prst="actionButtonBlank">
            <a:avLst/>
          </a:prstGeom>
          <a:solidFill>
            <a:srgbClr val="4472C4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081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33055E-F764-E652-F1F2-C7960D74C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Disclaimer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A66F25-8E7D-8DED-69FF-A48BC18C0E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0617" y="1239013"/>
            <a:ext cx="11063816" cy="4656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topics take into account the state of the art at the time of issue.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Everyone is requested, if he encounters inaccuracies or the possibility of misunderstanding in the document, to notify the associations immediately so that any deficiencies can be corrected.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addition of and linking to other content requires the agreement of the authors.</a:t>
            </a:r>
            <a:endParaRPr lang="de-DE" sz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2EBDF46-CF89-26B5-6596-82EBFEB55207}"/>
              </a:ext>
            </a:extLst>
          </p:cNvPr>
          <p:cNvSpPr txBox="1">
            <a:spLocks/>
          </p:cNvSpPr>
          <p:nvPr/>
        </p:nvSpPr>
        <p:spPr bwMode="auto">
          <a:xfrm>
            <a:off x="700617" y="3170800"/>
            <a:ext cx="9599081" cy="5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  <a:norm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2400" b="1" kern="1200">
                <a:solidFill>
                  <a:schemeClr val="accent1"/>
                </a:solidFill>
                <a:latin typeface="Arial (Überschriften)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933" b="1">
                <a:solidFill>
                  <a:schemeClr val="tx1"/>
                </a:solidFill>
                <a:latin typeface="Arial" charset="0"/>
              </a:defRPr>
            </a:lvl5pPr>
            <a:lvl6pPr marL="609585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121917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8287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243833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/>
              <a:t>Contact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ADFF9C5-4E4C-686A-232A-69AEC164649C}"/>
              </a:ext>
            </a:extLst>
          </p:cNvPr>
          <p:cNvSpPr/>
          <p:nvPr/>
        </p:nvSpPr>
        <p:spPr>
          <a:xfrm>
            <a:off x="763361" y="3931104"/>
            <a:ext cx="2314575" cy="15920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7FE66CF-DF96-885E-4ECA-967E70689BC4}"/>
              </a:ext>
            </a:extLst>
          </p:cNvPr>
          <p:cNvSpPr txBox="1"/>
          <p:nvPr/>
        </p:nvSpPr>
        <p:spPr>
          <a:xfrm>
            <a:off x="700617" y="3869871"/>
            <a:ext cx="206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Kirsten Metz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ZVEI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Kirsten.Metz@zvei.org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D2BF0A8-062F-4EBE-D908-7FE94BF0F5C7}"/>
              </a:ext>
            </a:extLst>
          </p:cNvPr>
          <p:cNvSpPr txBox="1"/>
          <p:nvPr/>
        </p:nvSpPr>
        <p:spPr>
          <a:xfrm>
            <a:off x="4282016" y="3873170"/>
            <a:ext cx="2314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Püschner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VDA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Michael.Pueschner@vda.de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9E7D660-BD2B-2AD8-8A24-5D38478B93EE}"/>
              </a:ext>
            </a:extLst>
          </p:cNvPr>
          <p:cNvSpPr txBox="1"/>
          <p:nvPr/>
        </p:nvSpPr>
        <p:spPr>
          <a:xfrm>
            <a:off x="8320617" y="3816350"/>
            <a:ext cx="206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Alena Knauz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VDMA</a:t>
            </a:r>
          </a:p>
          <a:p>
            <a:r>
              <a:rPr lang="de-DE" sz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Alena.Knauz@vdma.org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54666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Benutzerdefiniertes Design">
  <a:themeElements>
    <a:clrScheme name="Benutzerdefiniert 2">
      <a:dk1>
        <a:srgbClr val="142553"/>
      </a:dk1>
      <a:lt1>
        <a:srgbClr val="FFFFFF"/>
      </a:lt1>
      <a:dk2>
        <a:srgbClr val="142553"/>
      </a:dk2>
      <a:lt2>
        <a:srgbClr val="67747A"/>
      </a:lt2>
      <a:accent1>
        <a:srgbClr val="174A86"/>
      </a:accent1>
      <a:accent2>
        <a:srgbClr val="EF7D17"/>
      </a:accent2>
      <a:accent3>
        <a:srgbClr val="AAB7BF"/>
      </a:accent3>
      <a:accent4>
        <a:srgbClr val="FACEA5"/>
      </a:accent4>
      <a:accent5>
        <a:srgbClr val="E3E8EC"/>
      </a:accent5>
      <a:accent6>
        <a:srgbClr val="CDD2E6"/>
      </a:accent6>
      <a:hlink>
        <a:srgbClr val="7385AF"/>
      </a:hlink>
      <a:folHlink>
        <a:srgbClr val="E95A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0" rIns="0" bIns="0" rtlCol="0">
        <a:noAutofit/>
      </a:bodyPr>
      <a:lstStyle>
        <a:defPPr marL="285750" indent="-285750" algn="l">
          <a:buClr>
            <a:schemeClr val="accent2"/>
          </a:buClr>
          <a:buFont typeface="Arial" panose="020B0604020202020204" pitchFamily="34" charset="0"/>
          <a:buChar char="•"/>
          <a:defRPr sz="1400"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6" id="{656BFB33-351B-4453-99D3-A80AFA697579}" vid="{FB9E0D2A-8069-47F4-91BC-6E16851C9A95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enutzerdefiniertes Design">
  <a:themeElements>
    <a:clrScheme name="Benutzerdefiniert 2">
      <a:dk1>
        <a:srgbClr val="142553"/>
      </a:dk1>
      <a:lt1>
        <a:srgbClr val="FFFFFF"/>
      </a:lt1>
      <a:dk2>
        <a:srgbClr val="142553"/>
      </a:dk2>
      <a:lt2>
        <a:srgbClr val="67747A"/>
      </a:lt2>
      <a:accent1>
        <a:srgbClr val="174A86"/>
      </a:accent1>
      <a:accent2>
        <a:srgbClr val="EF7D17"/>
      </a:accent2>
      <a:accent3>
        <a:srgbClr val="AAB7BF"/>
      </a:accent3>
      <a:accent4>
        <a:srgbClr val="FACEA5"/>
      </a:accent4>
      <a:accent5>
        <a:srgbClr val="E3E8EC"/>
      </a:accent5>
      <a:accent6>
        <a:srgbClr val="CDD2E6"/>
      </a:accent6>
      <a:hlink>
        <a:srgbClr val="7385AF"/>
      </a:hlink>
      <a:folHlink>
        <a:srgbClr val="E95A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0" rIns="0" bIns="0" rtlCol="0">
        <a:noAutofit/>
      </a:bodyPr>
      <a:lstStyle>
        <a:defPPr marL="285750" indent="-285750" algn="l">
          <a:buClr>
            <a:schemeClr val="accent2"/>
          </a:buClr>
          <a:buFont typeface="Arial" panose="020B0604020202020204" pitchFamily="34" charset="0"/>
          <a:buChar char="•"/>
          <a:defRPr sz="1400" dirty="0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D73B7E8A-FCF0-4807-A3BF-E93C64E85DEE}" vid="{2D5D04DC-36E2-42DB-A022-CB452E0BAACE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06a23ea-5411-48b1-9d0c-df205ef5a465">
      <UserInfo>
        <DisplayName>Püschner, Michael</DisplayName>
        <AccountId>328</AccountId>
        <AccountType/>
      </UserInfo>
      <UserInfo>
        <DisplayName>Motov, Vadim</DisplayName>
        <AccountId>1130</AccountId>
        <AccountType/>
      </UserInfo>
      <UserInfo>
        <DisplayName>Fischer, Felix</DisplayName>
        <AccountId>2730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7AD24EFC7C58548AF0E22F2A42F40E0" ma:contentTypeVersion="6" ma:contentTypeDescription="Ein neues Dokument erstellen." ma:contentTypeScope="" ma:versionID="3bdc9a37146dc9dab97818ea3d1548b9">
  <xsd:schema xmlns:xsd="http://www.w3.org/2001/XMLSchema" xmlns:xs="http://www.w3.org/2001/XMLSchema" xmlns:p="http://schemas.microsoft.com/office/2006/metadata/properties" xmlns:ns2="f26ec92e-392b-4273-8351-5834b1dfe44d" xmlns:ns3="606a23ea-5411-48b1-9d0c-df205ef5a465" targetNamespace="http://schemas.microsoft.com/office/2006/metadata/properties" ma:root="true" ma:fieldsID="5d294ca28f4283a15eb5052cc29fdbc7" ns2:_="" ns3:_="">
    <xsd:import namespace="f26ec92e-392b-4273-8351-5834b1dfe44d"/>
    <xsd:import namespace="606a23ea-5411-48b1-9d0c-df205ef5a4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6ec92e-392b-4273-8351-5834b1dfe4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6a23ea-5411-48b1-9d0c-df205ef5a46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7FE413-E2FA-4FE8-BC35-BBFA6E9EC2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23A098-0CA3-4F3C-9CD0-161711682AB5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606a23ea-5411-48b1-9d0c-df205ef5a465"/>
    <ds:schemaRef ds:uri="f26ec92e-392b-4273-8351-5834b1dfe44d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3D41AA2-CDFC-438B-A5AD-697C11D077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6ec92e-392b-4273-8351-5834b1dfe44d"/>
    <ds:schemaRef ds:uri="606a23ea-5411-48b1-9d0c-df205ef5a4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2021</Words>
  <Application>Microsoft Office PowerPoint</Application>
  <PresentationFormat>Breitbild</PresentationFormat>
  <Paragraphs>267</Paragraphs>
  <Slides>9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Arial  </vt:lpstr>
      <vt:lpstr>Arial (Textkörper)</vt:lpstr>
      <vt:lpstr>Arial (Überschriften)</vt:lpstr>
      <vt:lpstr>Calibri</vt:lpstr>
      <vt:lpstr>Calibri Light</vt:lpstr>
      <vt:lpstr>Symbol</vt:lpstr>
      <vt:lpstr>Times New Roman</vt:lpstr>
      <vt:lpstr>Wingdings</vt:lpstr>
      <vt:lpstr>1_Benutzerdefiniertes Design</vt:lpstr>
      <vt:lpstr>1_Office Theme</vt:lpstr>
      <vt:lpstr>2_Benutzerdefiniertes Design</vt:lpstr>
      <vt:lpstr>think-cell Slide</vt:lpstr>
      <vt:lpstr>TCLayout.ActiveDocument.1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Disclaimer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Bose, Shibani</dc:creator>
  <cp:lastModifiedBy>Motov, Vadim</cp:lastModifiedBy>
  <cp:revision>36</cp:revision>
  <dcterms:created xsi:type="dcterms:W3CDTF">2022-09-13T11:11:11Z</dcterms:created>
  <dcterms:modified xsi:type="dcterms:W3CDTF">2023-07-27T13:37:48Z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6791f77-3d39-4d72-9277-ac879ec799ed_Enabled">
    <vt:lpwstr>true</vt:lpwstr>
  </property>
  <property fmtid="{D5CDD505-2E9C-101B-9397-08002B2CF9AE}" pid="3" name="MSIP_Label_36791f77-3d39-4d72-9277-ac879ec799ed_SetDate">
    <vt:lpwstr>2022-09-13T11:11:11Z</vt:lpwstr>
  </property>
  <property fmtid="{D5CDD505-2E9C-101B-9397-08002B2CF9AE}" pid="4" name="MSIP_Label_36791f77-3d39-4d72-9277-ac879ec799ed_Method">
    <vt:lpwstr>Standard</vt:lpwstr>
  </property>
  <property fmtid="{D5CDD505-2E9C-101B-9397-08002B2CF9AE}" pid="5" name="MSIP_Label_36791f77-3d39-4d72-9277-ac879ec799ed_Name">
    <vt:lpwstr>restricted-default</vt:lpwstr>
  </property>
  <property fmtid="{D5CDD505-2E9C-101B-9397-08002B2CF9AE}" pid="6" name="MSIP_Label_36791f77-3d39-4d72-9277-ac879ec799ed_SiteId">
    <vt:lpwstr>254ba93e-1f6f-48f3-90e6-e2766664b477</vt:lpwstr>
  </property>
  <property fmtid="{D5CDD505-2E9C-101B-9397-08002B2CF9AE}" pid="7" name="MSIP_Label_36791f77-3d39-4d72-9277-ac879ec799ed_ActionId">
    <vt:lpwstr>1ca19977-6161-4055-aa24-de2b4a7509a6</vt:lpwstr>
  </property>
  <property fmtid="{D5CDD505-2E9C-101B-9397-08002B2CF9AE}" pid="8" name="MSIP_Label_36791f77-3d39-4d72-9277-ac879ec799ed_ContentBits">
    <vt:lpwstr>0</vt:lpwstr>
  </property>
  <property fmtid="{D5CDD505-2E9C-101B-9397-08002B2CF9AE}" pid="9" name="ContentTypeId">
    <vt:lpwstr>0x01010087AD24EFC7C58548AF0E22F2A42F40E0</vt:lpwstr>
  </property>
  <property fmtid="{D5CDD505-2E9C-101B-9397-08002B2CF9AE}" pid="10" name="MediaServiceImageTags">
    <vt:lpwstr/>
  </property>
</Properties>
</file>