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97" r:id="rId5"/>
    <p:sldMasterId id="2147483721" r:id="rId6"/>
  </p:sldMasterIdLst>
  <p:notesMasterIdLst>
    <p:notesMasterId r:id="rId16"/>
  </p:notesMasterIdLst>
  <p:handoutMasterIdLst>
    <p:handoutMasterId r:id="rId17"/>
  </p:handoutMasterIdLst>
  <p:sldIdLst>
    <p:sldId id="257" r:id="rId7"/>
    <p:sldId id="2141414082" r:id="rId8"/>
    <p:sldId id="2141414085" r:id="rId9"/>
    <p:sldId id="2141414086" r:id="rId10"/>
    <p:sldId id="2141414087" r:id="rId11"/>
    <p:sldId id="2141414088" r:id="rId12"/>
    <p:sldId id="2141414089" r:id="rId13"/>
    <p:sldId id="2141414090" r:id="rId14"/>
    <p:sldId id="214141409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0F4F865D-74D5-4B45-84CF-9B95414812EB}">
          <p14:sldIdLst>
            <p14:sldId id="257"/>
            <p14:sldId id="2141414082"/>
            <p14:sldId id="2141414085"/>
            <p14:sldId id="2141414086"/>
            <p14:sldId id="2141414087"/>
            <p14:sldId id="2141414088"/>
            <p14:sldId id="2141414089"/>
            <p14:sldId id="2141414090"/>
            <p14:sldId id="214141409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DF60109-1B82-A9A1-47E0-3D1004CBB568}" name="Fischer, Felix" initials="FF" userId="S::felix.fischer@vda.de::dd8bea5a-82da-4708-a788-f157651a0f68" providerId="AD"/>
  <p188:author id="{F90B53D1-548C-BE91-AB22-F1E5549FA46B}" name="[ABB] Dr. Lavinia Scherf" initials="[S" userId="S::lavinia.scherf_dk.abb.com#ext#@zvei.onmicrosoft.com::8bcf0bba-dcc7-47de-91fb-18d59b8df9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A052"/>
    <a:srgbClr val="E9E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17BDDB-5F49-4617-8657-B2C34D8532CA}" v="2" dt="2023-07-04T12:54:33.754"/>
    <p1510:client id="{56BB7ABF-DA08-4A33-803D-FC86CA41D38E}" v="6" dt="2023-07-04T16:17:51.338"/>
    <p1510:client id="{B12B77A7-4915-493B-9E83-A53E2AD88DF5}" v="2" dt="2023-07-04T16:12:55.1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5" autoAdjust="0"/>
    <p:restoredTop sz="93447" autoAdjust="0"/>
  </p:normalViewPr>
  <p:slideViewPr>
    <p:cSldViewPr snapToGrid="0">
      <p:cViewPr>
        <p:scale>
          <a:sx n="150" d="100"/>
          <a:sy n="150" d="100"/>
        </p:scale>
        <p:origin x="3150" y="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74B5187-EDE5-4D1B-8DBD-292B489037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A90C501-0D64-451F-8EA7-71CB1FA6AE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7E2D8-0513-495D-885F-C8FE418E01F4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9CD1E78-7765-4485-B745-481ECB479B2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552B0-8312-4C27-B3BF-9BD5C20A2A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B033A-D64D-47E6-91F3-02D99C1755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5731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DECDF-844A-4BFE-BA36-94AB21BA60B9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B6E47-AC63-4590-BF7A-50ADBC81C0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10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2EE48227-8156-4184-9E80-D34D2B79F14F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1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669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675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465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612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659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6080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168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0121330A-4DDD-4F5F-8BB4-0611C33103E2}"/>
              </a:ext>
            </a:extLst>
          </p:cNvPr>
          <p:cNvSpPr/>
          <p:nvPr userDrawn="1"/>
        </p:nvSpPr>
        <p:spPr bwMode="auto">
          <a:xfrm>
            <a:off x="0" y="0"/>
            <a:ext cx="12192000" cy="304287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5856619A-9092-4D0A-B90E-B825FA0DB1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04287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Rectangle 69">
            <a:extLst>
              <a:ext uri="{FF2B5EF4-FFF2-40B4-BE49-F238E27FC236}">
                <a16:creationId xmlns:a16="http://schemas.microsoft.com/office/drawing/2014/main" id="{BCFE719B-9DB4-4404-8268-DF2FBA06D6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40800" y="3962400"/>
            <a:ext cx="2438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de-DE" sz="2133" b="0">
              <a:solidFill>
                <a:srgbClr val="000099"/>
              </a:solidFill>
            </a:endParaRPr>
          </a:p>
        </p:txBody>
      </p:sp>
      <p:sp>
        <p:nvSpPr>
          <p:cNvPr id="14" name="Rectangle 73">
            <a:extLst>
              <a:ext uri="{FF2B5EF4-FFF2-40B4-BE49-F238E27FC236}">
                <a16:creationId xmlns:a16="http://schemas.microsoft.com/office/drawing/2014/main" id="{CF0E60CF-BA57-470D-8523-1BE175AAB8A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01389" y="3962400"/>
            <a:ext cx="10959240" cy="864096"/>
          </a:xfrm>
          <a:prstGeom prst="rect">
            <a:avLst/>
          </a:prstGeom>
        </p:spPr>
        <p:txBody>
          <a:bodyPr lIns="0" rIns="90000" anchor="b"/>
          <a:lstStyle>
            <a:lvl1pPr marL="0" indent="0" algn="l">
              <a:buNone/>
              <a:defRPr sz="4267" smtClean="0"/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709D2B59-0F1F-464D-8C4F-3897A9CCC4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1389" y="5794019"/>
            <a:ext cx="9120000" cy="360683"/>
          </a:xfrm>
          <a:prstGeom prst="rect">
            <a:avLst/>
          </a:prstGeom>
        </p:spPr>
        <p:txBody>
          <a:bodyPr lIns="0" anchor="b"/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de-DE" sz="2000" b="0" dirty="0" smtClean="0">
                <a:solidFill>
                  <a:schemeClr val="accent1"/>
                </a:solidFill>
                <a:latin typeface="Arial (Textkörper)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Speaker  |  Datum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C10839B-37F6-4F96-BE63-F70C075502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6237" y="5683159"/>
            <a:ext cx="1374664" cy="752567"/>
          </a:xfrm>
          <a:prstGeom prst="rect">
            <a:avLst/>
          </a:prstGeom>
        </p:spPr>
      </p:pic>
      <p:sp>
        <p:nvSpPr>
          <p:cNvPr id="17" name="Rectangle 11">
            <a:extLst>
              <a:ext uri="{FF2B5EF4-FFF2-40B4-BE49-F238E27FC236}">
                <a16:creationId xmlns:a16="http://schemas.microsoft.com/office/drawing/2014/main" id="{16480EEF-8BB5-4954-8A65-EB9094259D0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812800" y="5013187"/>
            <a:ext cx="10959240" cy="45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32160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>
            <a:extLst>
              <a:ext uri="{FF2B5EF4-FFF2-40B4-BE49-F238E27FC236}">
                <a16:creationId xmlns:a16="http://schemas.microsoft.com/office/drawing/2014/main" id="{CE0A0ED2-8CFE-4FE1-BB4F-ED2800A9177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801389" y="3267855"/>
            <a:ext cx="10959240" cy="45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  <p:sp>
        <p:nvSpPr>
          <p:cNvPr id="7" name="Rectangle 73">
            <a:extLst>
              <a:ext uri="{FF2B5EF4-FFF2-40B4-BE49-F238E27FC236}">
                <a16:creationId xmlns:a16="http://schemas.microsoft.com/office/drawing/2014/main" id="{1C0E72E6-F282-4B0D-958C-4CB4E0A52219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01389" y="2269609"/>
            <a:ext cx="10959240" cy="864096"/>
          </a:xfrm>
          <a:prstGeom prst="rect">
            <a:avLst/>
          </a:prstGeom>
        </p:spPr>
        <p:txBody>
          <a:bodyPr lIns="0" anchor="b"/>
          <a:lstStyle>
            <a:lvl1pPr marL="0" indent="0" algn="l">
              <a:buNone/>
              <a:defRPr sz="4267" smtClean="0"/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542DF1E0-BC6A-4DD6-A700-6C2E519413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1389" y="5794019"/>
            <a:ext cx="9120000" cy="360683"/>
          </a:xfrm>
          <a:prstGeom prst="rect">
            <a:avLst/>
          </a:prstGeom>
        </p:spPr>
        <p:txBody>
          <a:bodyPr lIns="0" anchor="b"/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de-DE" sz="2000" b="0" dirty="0" smtClean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Speaker  |  Datum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9ECE0DF-0ED7-4E1E-B1A1-DA91462F3C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6237" y="437525"/>
            <a:ext cx="1374664" cy="75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322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7">
            <a:extLst>
              <a:ext uri="{FF2B5EF4-FFF2-40B4-BE49-F238E27FC236}">
                <a16:creationId xmlns:a16="http://schemas.microsoft.com/office/drawing/2014/main" id="{55C9CA27-7391-4B34-A1DC-513555B63A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696DEAB7-4A3D-4078-A5EB-0ABAB04AD74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293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14 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1" y="1268415"/>
            <a:ext cx="11137900" cy="460851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0">
                <a:latin typeface="+mn-lt"/>
              </a:defRPr>
            </a:lvl1pPr>
            <a:lvl2pPr>
              <a:defRPr sz="2400" b="0">
                <a:latin typeface="+mn-lt"/>
              </a:defRPr>
            </a:lvl2pPr>
            <a:lvl3pPr>
              <a:defRPr sz="2400" b="0">
                <a:latin typeface="+mn-lt"/>
              </a:defRPr>
            </a:lvl3pPr>
            <a:lvl4pPr>
              <a:defRPr sz="2400" b="0">
                <a:latin typeface="+mn-lt"/>
              </a:defRPr>
            </a:lvl4pPr>
            <a:lvl5pPr>
              <a:defRPr sz="2400" b="0">
                <a:latin typeface="+mn-lt"/>
              </a:defRPr>
            </a:lvl5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27051" y="188914"/>
            <a:ext cx="11137900" cy="100806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noProof="0"/>
          </a:p>
        </p:txBody>
      </p:sp>
      <p:sp>
        <p:nvSpPr>
          <p:cNvPr id="15" name="Fußzeilenplatzhalter 16"/>
          <p:cNvSpPr>
            <a:spLocks noGrp="1"/>
          </p:cNvSpPr>
          <p:nvPr>
            <p:ph type="ftr" sz="quarter" idx="3"/>
          </p:nvPr>
        </p:nvSpPr>
        <p:spPr>
          <a:xfrm>
            <a:off x="869091" y="6398015"/>
            <a:ext cx="5184576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 Unicode MS" charset="0"/>
            </a:endParaRPr>
          </a:p>
        </p:txBody>
      </p:sp>
      <p:sp>
        <p:nvSpPr>
          <p:cNvPr id="16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527051" y="6398015"/>
            <a:ext cx="336368" cy="180000"/>
          </a:xfrm>
          <a:prstGeom prst="rect">
            <a:avLst/>
          </a:prstGeom>
        </p:spPr>
        <p:txBody>
          <a:bodyPr vert="horz" lIns="0" tIns="0" rIns="36000" bIns="0" rtlCol="0" anchor="t" anchorCtr="0"/>
          <a:lstStyle>
            <a:lvl1pPr algn="r">
              <a:defRPr lang="de-DE" sz="1000" smtClean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85E7100-041A-46F3-AFB2-5B87C0E72517}" type="slidenum">
              <a:rPr>
                <a:solidFill>
                  <a:srgbClr val="000000"/>
                </a:solidFill>
                <a:cs typeface="Arial Unicode MS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>
              <a:solidFill>
                <a:srgbClr val="000000"/>
              </a:solidFill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610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F2104-2088-4C90-B2BA-BEBC69FDB9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21E244-4C5A-4B33-A4D6-B6E357DA2C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D70D5-7347-4FBC-814A-F0BC027BD6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28BBF-8646-40E0-B165-6CA855022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48C11-4FB3-4C9A-BC91-7B4E5245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718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3B213-CF8B-45D7-A149-FD4D22CE3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96210-27CE-4A11-8F94-B1E31DED6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E6972-6D1F-499A-BCDD-6892C25930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80BF5-0CFA-4D3E-BA3E-A2912CA73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6B776-FDA2-442F-A0B6-CE2C31FBC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6896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86A05-9A7E-4F2C-A548-9A942D1BF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A13E77-76B8-4969-A331-5C7D5B079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53FCF-E70A-4B03-A1F5-7B1506EA4A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2A13E-6CA5-4428-802F-28A7FDB6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3714B-5AF0-4DBE-B5CE-2E74AE65E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917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1A2DE-E8F0-4040-9A9E-FC90519F6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2C5CF-56A3-4F6C-B345-CD2F028B95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251FD5-96A9-41A7-B448-BF22EAA08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1AD7CE-EB89-48D3-ACF7-143AC9D387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7C7997-01F3-4155-BB2D-B315B35EE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5D1D2F-FA10-4199-8291-F3D3C765D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83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EDAD5-9D42-4438-B993-EA2B20A49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3D9C9-CE92-4F55-8C56-9A86846F8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06EBFA-67C9-4790-8733-C31B66F479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6B68A1-1FB9-47F9-915A-0CB08D9689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CBEA4C-F981-4A49-8A66-8160413AC4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FBB68-7B02-411E-A087-CE69CEE3DB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5DAD2B-E6B1-479E-9FE1-398B2B109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02C259-F35B-433C-8ACD-B29F2EA09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80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AD2A5-DB82-4D46-9B7D-F8B40ABDB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CE26B4-6B8A-42D8-B730-F1F7BA4C79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F8F862-5AA6-4956-B90A-631460691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0515E1-113B-492F-9C67-FED3DE66D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740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62C2F4-EAF1-407E-8211-B9D4FD3D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DRAFT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7865EB-75BA-4C41-ABAC-D3B99E632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886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007A159-055D-4388-A183-DF34B070BB4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3293533" cy="6493933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6675B9EF-643B-4B0E-B7AF-5EA28568C6B1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3730752" y="3474720"/>
            <a:ext cx="7144512" cy="49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  <p:sp>
        <p:nvSpPr>
          <p:cNvPr id="15" name="Rectangle 73">
            <a:extLst>
              <a:ext uri="{FF2B5EF4-FFF2-40B4-BE49-F238E27FC236}">
                <a16:creationId xmlns:a16="http://schemas.microsoft.com/office/drawing/2014/main" id="{6C64F173-2573-4BA8-989B-1873FCE8F2D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730752" y="2174117"/>
            <a:ext cx="7144512" cy="86409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 algn="l">
              <a:buNone/>
              <a:defRPr sz="3200" b="1" smtClean="0">
                <a:latin typeface="Arial (Überschriften)"/>
              </a:defRPr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33672956-0FE0-4833-86E0-AB9CE06270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1134611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80E22-0B5E-46EF-88F5-BB98C8AA1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13673-63B9-4FC7-BD07-3BBD7A1E4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D4F21A-2C64-4C20-ADEB-C67D8786C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86C56F-3540-49E1-BEB6-2DFDF8AD68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ED0272-1C45-4ABC-80EE-DFED71FF9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DF9B1-99AF-49CA-85AD-4B64D6609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644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8170B-9EA1-4CB7-AA02-02D5F5BD5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CE0B3A-4AD1-4109-B8EB-596398DA87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EF01F2-536F-4A8C-84F5-2C83CA61AA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41079-A087-412C-B083-42F9071FC1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07F09-3581-4833-9C00-6FC728BC7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7E033-BD5E-4D21-8818-72C7E013E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885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51543-1B48-4EB5-9F82-FAD53EE7F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0992FB-AC7C-47D7-95C7-02C8E3D66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AA986-BB7A-4C3D-9C39-4E2D711C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FD2AB-A69C-4111-8BA7-A628E541C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EF8D9-0EE0-434E-9159-6A7444607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39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A8BE25-9828-414C-9FA0-F9E9C200E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7DE0C7-4F3B-4409-B26A-DBB7A2C9F1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3D51D-D120-4476-9398-BECAAAFDF7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3C382-9961-4BC4-B3ED-65C0F8A86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A00D8-CD9B-4933-A99F-5A361195F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772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81B9124D-B462-4BC3-B3C9-0A3DC6547B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07B2B50-A5D6-4487-92A4-BB744A129B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0617" y="1488017"/>
            <a:ext cx="11063816" cy="46566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1106A2B-CF9F-4693-8242-046BAA21D36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</p:spPr>
        <p:txBody>
          <a:bodyPr/>
          <a:lstStyle/>
          <a:p>
            <a:r>
              <a:rPr lang="de-DE"/>
              <a:t>AK Stoffpolitik I Bereich Nachhaltigkeit &amp; Umwelt  I 14.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780199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0121330A-4DDD-4F5F-8BB4-0611C33103E2}"/>
              </a:ext>
            </a:extLst>
          </p:cNvPr>
          <p:cNvSpPr/>
          <p:nvPr userDrawn="1"/>
        </p:nvSpPr>
        <p:spPr bwMode="auto">
          <a:xfrm>
            <a:off x="0" y="0"/>
            <a:ext cx="12192000" cy="304287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5856619A-9092-4D0A-B90E-B825FA0DB1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04287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Rectangle 69">
            <a:extLst>
              <a:ext uri="{FF2B5EF4-FFF2-40B4-BE49-F238E27FC236}">
                <a16:creationId xmlns:a16="http://schemas.microsoft.com/office/drawing/2014/main" id="{BCFE719B-9DB4-4404-8268-DF2FBA06D6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40800" y="3962400"/>
            <a:ext cx="2438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de-DE" sz="2133" b="0">
              <a:solidFill>
                <a:srgbClr val="000099"/>
              </a:solidFill>
            </a:endParaRPr>
          </a:p>
        </p:txBody>
      </p:sp>
      <p:sp>
        <p:nvSpPr>
          <p:cNvPr id="14" name="Rectangle 73">
            <a:extLst>
              <a:ext uri="{FF2B5EF4-FFF2-40B4-BE49-F238E27FC236}">
                <a16:creationId xmlns:a16="http://schemas.microsoft.com/office/drawing/2014/main" id="{CF0E60CF-BA57-470D-8523-1BE175AAB8A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01389" y="3962400"/>
            <a:ext cx="10959240" cy="864096"/>
          </a:xfrm>
          <a:prstGeom prst="rect">
            <a:avLst/>
          </a:prstGeom>
        </p:spPr>
        <p:txBody>
          <a:bodyPr lIns="0" rIns="90000" anchor="b"/>
          <a:lstStyle>
            <a:lvl1pPr marL="0" indent="0" algn="l">
              <a:buNone/>
              <a:defRPr sz="4267" smtClean="0"/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709D2B59-0F1F-464D-8C4F-3897A9CCC4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1389" y="5794019"/>
            <a:ext cx="9120000" cy="360683"/>
          </a:xfrm>
          <a:prstGeom prst="rect">
            <a:avLst/>
          </a:prstGeom>
        </p:spPr>
        <p:txBody>
          <a:bodyPr lIns="0" anchor="b"/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de-DE" sz="2000" b="0" dirty="0" smtClean="0">
                <a:solidFill>
                  <a:schemeClr val="accent1"/>
                </a:solidFill>
                <a:latin typeface="Arial (Textkörper)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Speaker  |  Datum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C10839B-37F6-4F96-BE63-F70C075502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6237" y="5683159"/>
            <a:ext cx="1374664" cy="752567"/>
          </a:xfrm>
          <a:prstGeom prst="rect">
            <a:avLst/>
          </a:prstGeom>
        </p:spPr>
      </p:pic>
      <p:sp>
        <p:nvSpPr>
          <p:cNvPr id="17" name="Rectangle 11">
            <a:extLst>
              <a:ext uri="{FF2B5EF4-FFF2-40B4-BE49-F238E27FC236}">
                <a16:creationId xmlns:a16="http://schemas.microsoft.com/office/drawing/2014/main" id="{16480EEF-8BB5-4954-8A65-EB9094259D0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812800" y="5013187"/>
            <a:ext cx="10959240" cy="45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838123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007A159-055D-4388-A183-DF34B070BB4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3293533" cy="6493933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6675B9EF-643B-4B0E-B7AF-5EA28568C6B1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3730752" y="3474720"/>
            <a:ext cx="7144512" cy="49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  <p:sp>
        <p:nvSpPr>
          <p:cNvPr id="15" name="Rectangle 73">
            <a:extLst>
              <a:ext uri="{FF2B5EF4-FFF2-40B4-BE49-F238E27FC236}">
                <a16:creationId xmlns:a16="http://schemas.microsoft.com/office/drawing/2014/main" id="{6C64F173-2573-4BA8-989B-1873FCE8F2D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730752" y="2174117"/>
            <a:ext cx="7144512" cy="86409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 algn="l">
              <a:buNone/>
              <a:defRPr sz="3200" b="1" smtClean="0">
                <a:latin typeface="Arial (Überschriften)"/>
              </a:defRPr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33672956-0FE0-4833-86E0-AB9CE06270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F964E3-4E5D-41EE-BE0D-B67CF7E0CDA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1691" y="1992037"/>
            <a:ext cx="2241549" cy="846031"/>
          </a:xfrm>
        </p:spPr>
        <p:txBody>
          <a:bodyPr>
            <a:normAutofit/>
          </a:bodyPr>
          <a:lstStyle>
            <a:lvl1pPr marL="0" indent="0" algn="l">
              <a:buNone/>
              <a:defRPr sz="4800" b="1">
                <a:solidFill>
                  <a:schemeClr val="bg1"/>
                </a:solidFill>
              </a:defRPr>
            </a:lvl1pPr>
            <a:lvl2pPr marL="335992" indent="0">
              <a:buNone/>
              <a:defRPr>
                <a:solidFill>
                  <a:schemeClr val="bg1"/>
                </a:solidFill>
              </a:defRPr>
            </a:lvl2pPr>
            <a:lvl3pPr marL="671983" indent="0">
              <a:buNone/>
              <a:defRPr>
                <a:solidFill>
                  <a:schemeClr val="bg1"/>
                </a:solidFill>
              </a:defRPr>
            </a:lvl3pPr>
            <a:lvl4pPr marL="1007975" indent="0">
              <a:buNone/>
              <a:defRPr>
                <a:solidFill>
                  <a:schemeClr val="bg1"/>
                </a:solidFill>
              </a:defRPr>
            </a:lvl4pPr>
            <a:lvl5pPr marL="1343966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TOP X</a:t>
            </a:r>
          </a:p>
        </p:txBody>
      </p:sp>
    </p:spTree>
    <p:extLst>
      <p:ext uri="{BB962C8B-B14F-4D97-AF65-F5344CB8AC3E}">
        <p14:creationId xmlns:p14="http://schemas.microsoft.com/office/powerpoint/2010/main" val="919585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81B9124D-B462-4BC3-B3C9-0A3DC6547B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07B2B50-A5D6-4487-92A4-BB744A129B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0617" y="1488017"/>
            <a:ext cx="11063816" cy="46566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270AEE-237C-406D-A612-1103F9E466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3974895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81BD9A0-951C-4A58-A44A-546C6EEA80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694281" y="469151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 und Bild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D91FD72-C4AA-4ED2-AA4A-81DC899001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Fußzeilenplatzhalter 5">
            <a:extLst>
              <a:ext uri="{FF2B5EF4-FFF2-40B4-BE49-F238E27FC236}">
                <a16:creationId xmlns:a16="http://schemas.microsoft.com/office/drawing/2014/main" id="{738BCF38-74A3-46CC-85DC-B16E1C0370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EC8F7977-0C21-43C0-A4DF-8D1F34641C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870214" y="1464732"/>
            <a:ext cx="4980517" cy="4639733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Platzhalter für Bild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F74F7492-6D1B-4128-99B3-EE204C240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4280" y="1464732"/>
            <a:ext cx="5851425" cy="46397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990611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Tabelle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12" name="Tabellenplatzhalter 5">
            <a:extLst>
              <a:ext uri="{FF2B5EF4-FFF2-40B4-BE49-F238E27FC236}">
                <a16:creationId xmlns:a16="http://schemas.microsoft.com/office/drawing/2014/main" id="{331504C0-4531-4AE2-A03E-BCCC6C1D2FB6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700616" y="1443568"/>
            <a:ext cx="11084983" cy="4660899"/>
          </a:xfrm>
          <a:prstGeom prst="rect">
            <a:avLst/>
          </a:prstGeom>
        </p:spPr>
        <p:txBody>
          <a:bodyPr lIns="0"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04332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81B9124D-B462-4BC3-B3C9-0A3DC6547B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07B2B50-A5D6-4487-92A4-BB744A129B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0617" y="1488017"/>
            <a:ext cx="11063816" cy="46566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1106A2B-CF9F-4693-8242-046BAA21D36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</p:spPr>
        <p:txBody>
          <a:bodyPr/>
          <a:lstStyle/>
          <a:p>
            <a:r>
              <a:rPr lang="de-DE"/>
              <a:t>AK Stoffpolitik I Bereich Nachhaltigkeit &amp; Umwelt  I 14.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263756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Diagramm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A2073195-0115-429E-8A03-762473D6B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701462" y="1553920"/>
            <a:ext cx="11161183" cy="456646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4750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Smart Art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3" name="SmartArt-Platzhalter 2">
            <a:extLst>
              <a:ext uri="{FF2B5EF4-FFF2-40B4-BE49-F238E27FC236}">
                <a16:creationId xmlns:a16="http://schemas.microsoft.com/office/drawing/2014/main" id="{60DD8B21-665B-4C82-82EA-CD5D00AEDB43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719667" y="1536192"/>
            <a:ext cx="11034184" cy="4572001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</p:spTree>
    <p:extLst>
      <p:ext uri="{BB962C8B-B14F-4D97-AF65-F5344CB8AC3E}">
        <p14:creationId xmlns:p14="http://schemas.microsoft.com/office/powerpoint/2010/main" val="246569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 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7">
            <a:extLst>
              <a:ext uri="{FF2B5EF4-FFF2-40B4-BE49-F238E27FC236}">
                <a16:creationId xmlns:a16="http://schemas.microsoft.com/office/drawing/2014/main" id="{55C9CA27-7391-4B34-A1DC-513555B63A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80543AB7-1576-5F32-A9A3-79F1547648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Kontakt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E42B3BA-3718-874F-E17E-91191D39CD8A}"/>
              </a:ext>
            </a:extLst>
          </p:cNvPr>
          <p:cNvSpPr txBox="1"/>
          <p:nvPr userDrawn="1"/>
        </p:nvSpPr>
        <p:spPr>
          <a:xfrm>
            <a:off x="577807" y="5241503"/>
            <a:ext cx="4618799" cy="707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1333" b="1" kern="0">
                <a:solidFill>
                  <a:schemeClr val="accent1"/>
                </a:solidFill>
                <a:latin typeface="Arial  "/>
              </a:rPr>
              <a:t>ZVEI e. V. </a:t>
            </a:r>
            <a:br>
              <a:rPr lang="de-DE" sz="1333" b="1" kern="0">
                <a:solidFill>
                  <a:schemeClr val="accent1"/>
                </a:solidFill>
                <a:latin typeface="Arial  "/>
              </a:rPr>
            </a:br>
            <a:r>
              <a:rPr lang="de-DE" sz="1333" kern="0">
                <a:solidFill>
                  <a:schemeClr val="accent1"/>
                </a:solidFill>
                <a:latin typeface="Arial  "/>
              </a:rPr>
              <a:t>Verband der Elektro- und Digitalindustrie</a:t>
            </a:r>
            <a:br>
              <a:rPr lang="de-DE" sz="1333" kern="0">
                <a:solidFill>
                  <a:schemeClr val="accent1"/>
                </a:solidFill>
                <a:latin typeface="Arial  "/>
              </a:rPr>
            </a:br>
            <a:r>
              <a:rPr lang="de-DE" sz="1333" kern="0">
                <a:solidFill>
                  <a:schemeClr val="accent1"/>
                </a:solidFill>
                <a:latin typeface="Arial  "/>
              </a:rPr>
              <a:t>Lyoner Straße 9, 60528 Frankfurt am Main</a:t>
            </a:r>
          </a:p>
        </p:txBody>
      </p:sp>
    </p:spTree>
    <p:extLst>
      <p:ext uri="{BB962C8B-B14F-4D97-AF65-F5344CB8AC3E}">
        <p14:creationId xmlns:p14="http://schemas.microsoft.com/office/powerpoint/2010/main" val="3486558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101B6386-6723-BFC2-D54C-45178E7C2D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026" y="2056971"/>
            <a:ext cx="4081949" cy="223468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652857F-470E-1F90-9BA1-C0399BBBE0C3}"/>
              </a:ext>
            </a:extLst>
          </p:cNvPr>
          <p:cNvPicPr>
            <a:picLocks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482397"/>
            <a:ext cx="12192000" cy="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94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81BD9A0-951C-4A58-A44A-546C6EEA80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694281" y="469151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 und Bild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D91FD72-C4AA-4ED2-AA4A-81DC899001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Fußzeilenplatzhalter 5">
            <a:extLst>
              <a:ext uri="{FF2B5EF4-FFF2-40B4-BE49-F238E27FC236}">
                <a16:creationId xmlns:a16="http://schemas.microsoft.com/office/drawing/2014/main" id="{738BCF38-74A3-46CC-85DC-B16E1C0370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EC8F7977-0C21-43C0-A4DF-8D1F34641C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870214" y="1464732"/>
            <a:ext cx="4980517" cy="4639733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Platzhalter für Bild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F74F7492-6D1B-4128-99B3-EE204C240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4280" y="1464732"/>
            <a:ext cx="5851425" cy="46397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28441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Tabelle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12" name="Tabellenplatzhalter 5">
            <a:extLst>
              <a:ext uri="{FF2B5EF4-FFF2-40B4-BE49-F238E27FC236}">
                <a16:creationId xmlns:a16="http://schemas.microsoft.com/office/drawing/2014/main" id="{331504C0-4531-4AE2-A03E-BCCC6C1D2FB6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700616" y="1443568"/>
            <a:ext cx="11084983" cy="4660899"/>
          </a:xfrm>
          <a:prstGeom prst="rect">
            <a:avLst/>
          </a:prstGeom>
        </p:spPr>
        <p:txBody>
          <a:bodyPr lIns="0"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33604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Diagramm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A2073195-0115-429E-8A03-762473D6B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701462" y="1553920"/>
            <a:ext cx="11161183" cy="456646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03117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Smart Art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3" name="SmartArt-Platzhalter 2">
            <a:extLst>
              <a:ext uri="{FF2B5EF4-FFF2-40B4-BE49-F238E27FC236}">
                <a16:creationId xmlns:a16="http://schemas.microsoft.com/office/drawing/2014/main" id="{60DD8B21-665B-4C82-82EA-CD5D00AEDB43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719667" y="1536192"/>
            <a:ext cx="11034184" cy="4572001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</p:spTree>
    <p:extLst>
      <p:ext uri="{BB962C8B-B14F-4D97-AF65-F5344CB8AC3E}">
        <p14:creationId xmlns:p14="http://schemas.microsoft.com/office/powerpoint/2010/main" val="2460383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 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7">
            <a:extLst>
              <a:ext uri="{FF2B5EF4-FFF2-40B4-BE49-F238E27FC236}">
                <a16:creationId xmlns:a16="http://schemas.microsoft.com/office/drawing/2014/main" id="{55C9CA27-7391-4B34-A1DC-513555B63A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80543AB7-1576-5F32-A9A3-79F1547648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Kontakt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E42B3BA-3718-874F-E17E-91191D39CD8A}"/>
              </a:ext>
            </a:extLst>
          </p:cNvPr>
          <p:cNvSpPr txBox="1"/>
          <p:nvPr userDrawn="1"/>
        </p:nvSpPr>
        <p:spPr>
          <a:xfrm>
            <a:off x="577807" y="5241503"/>
            <a:ext cx="4618799" cy="707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1333" b="1" kern="0">
                <a:solidFill>
                  <a:schemeClr val="accent1"/>
                </a:solidFill>
                <a:latin typeface="Arial  "/>
              </a:rPr>
              <a:t>ZVEI e. V. </a:t>
            </a:r>
            <a:br>
              <a:rPr lang="de-DE" sz="1333" b="1" kern="0">
                <a:solidFill>
                  <a:schemeClr val="accent1"/>
                </a:solidFill>
                <a:latin typeface="Arial  "/>
              </a:rPr>
            </a:br>
            <a:r>
              <a:rPr lang="de-DE" sz="1333" kern="0">
                <a:solidFill>
                  <a:schemeClr val="accent1"/>
                </a:solidFill>
                <a:latin typeface="Arial  "/>
              </a:rPr>
              <a:t>Verband der Elektro- und Digitalindustrie</a:t>
            </a:r>
            <a:br>
              <a:rPr lang="de-DE" sz="1333" kern="0">
                <a:solidFill>
                  <a:schemeClr val="accent1"/>
                </a:solidFill>
                <a:latin typeface="Arial  "/>
              </a:rPr>
            </a:br>
            <a:r>
              <a:rPr lang="de-DE" sz="1333" kern="0">
                <a:solidFill>
                  <a:schemeClr val="accent1"/>
                </a:solidFill>
                <a:latin typeface="Arial  "/>
              </a:rPr>
              <a:t>Lyoner Straße 9, 60528 Frankfurt am Main</a:t>
            </a:r>
          </a:p>
        </p:txBody>
      </p:sp>
    </p:spTree>
    <p:extLst>
      <p:ext uri="{BB962C8B-B14F-4D97-AF65-F5344CB8AC3E}">
        <p14:creationId xmlns:p14="http://schemas.microsoft.com/office/powerpoint/2010/main" val="3706185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101B6386-6723-BFC2-D54C-45178E7C2D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026" y="2056971"/>
            <a:ext cx="4081949" cy="223468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652857F-470E-1F90-9BA1-C0399BBBE0C3}"/>
              </a:ext>
            </a:extLst>
          </p:cNvPr>
          <p:cNvPicPr>
            <a:picLocks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482397"/>
            <a:ext cx="12192000" cy="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08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9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867FB7-2122-452B-9462-8E8B21413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6684"/>
            <a:ext cx="10515600" cy="43497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2DA210A-5C74-492A-AD43-D5F77A785EB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462" y="468021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2306F205-DBB5-4320-930D-6B695ADAEE71}"/>
              </a:ext>
            </a:extLst>
          </p:cNvPr>
          <p:cNvSpPr txBox="1">
            <a:spLocks/>
          </p:cNvSpPr>
          <p:nvPr userDrawn="1"/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457200" rtl="0" eaLnBrk="1" latinLnBrk="0" hangingPunct="1">
              <a:defRPr sz="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z="800" smtClean="0"/>
              <a:t>‹Nr.›</a:t>
            </a:fld>
            <a:endParaRPr lang="de-DE" sz="800"/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EB17E360-8E2B-4619-BE02-CA26ADFB3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115152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992" indent="-335992" algn="l" defTabSz="1219170" rtl="0" eaLnBrk="1" latinLnBrk="0" hangingPunct="1">
        <a:lnSpc>
          <a:spcPct val="90000"/>
        </a:lnSpc>
        <a:spcBef>
          <a:spcPts val="1333"/>
        </a:spcBef>
        <a:buClr>
          <a:schemeClr val="accent2"/>
        </a:buClr>
        <a:buFont typeface="Arial" panose="020B0604020202020204" pitchFamily="34" charset="0"/>
        <a:buChar char="•"/>
        <a:defRPr sz="1867" kern="1200">
          <a:solidFill>
            <a:schemeClr val="accent1"/>
          </a:solidFill>
          <a:latin typeface="Arial (Textkörper)"/>
          <a:ea typeface="+mn-ea"/>
          <a:cs typeface="+mn-cs"/>
        </a:defRPr>
      </a:lvl1pPr>
      <a:lvl2pPr marL="671983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Symbol" panose="05050102010706020507" pitchFamily="18" charset="2"/>
        <a:buChar char="-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2pPr>
      <a:lvl3pPr marL="1007975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Wingdings" panose="05000000000000000000" pitchFamily="2" charset="2"/>
        <a:buChar char="§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3pPr>
      <a:lvl4pPr marL="1343966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4pPr>
      <a:lvl5pPr marL="1679958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Symbol" panose="05050102010706020507" pitchFamily="18" charset="2"/>
        <a:buChar char="-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D3E07A56-8F8D-4BFF-BFEA-F82D53FB03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187860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5" imgW="305" imgH="303" progId="TCLayout.ActiveDocument.1">
                  <p:embed/>
                </p:oleObj>
              </mc:Choice>
              <mc:Fallback>
                <p:oleObj name="think-cell Slide" r:id="rId15" imgW="305" imgH="303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D3E07A56-8F8D-4BFF-BFEA-F82D53FB03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97D8B-8408-4999-8B0E-8DF612071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Klicken Sie hier, um den Master-Titelstil zu bearbeiten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57A9B-985B-435F-989D-4CC42120A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Klicken Sie auf , um Mastertextstile zu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CFC3B-0743-47DF-BAA3-A67F4914B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02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31" r:id="rId1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867FB7-2122-452B-9462-8E8B21413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6684"/>
            <a:ext cx="10515600" cy="43497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2DA210A-5C74-492A-AD43-D5F77A785EB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462" y="468021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2306F205-DBB5-4320-930D-6B695ADAEE71}"/>
              </a:ext>
            </a:extLst>
          </p:cNvPr>
          <p:cNvSpPr txBox="1">
            <a:spLocks/>
          </p:cNvSpPr>
          <p:nvPr userDrawn="1"/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457200" rtl="0" eaLnBrk="1" latinLnBrk="0" hangingPunct="1">
              <a:defRPr sz="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z="800" smtClean="0"/>
              <a:t>‹Nr.›</a:t>
            </a:fld>
            <a:endParaRPr lang="de-DE" sz="80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50597CB-F222-4D59-B0FF-A0787DAC77E2}"/>
              </a:ext>
            </a:extLst>
          </p:cNvPr>
          <p:cNvPicPr>
            <a:picLocks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482397"/>
            <a:ext cx="12192000" cy="24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19289D3-5ADF-4FE5-9394-1B5AB473820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5186" y="423245"/>
            <a:ext cx="913047" cy="499852"/>
          </a:xfrm>
          <a:prstGeom prst="rect">
            <a:avLst/>
          </a:prstGeom>
        </p:spPr>
      </p:pic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EB17E360-8E2B-4619-BE02-CA26ADFB3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364491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992" indent="-335992" algn="l" defTabSz="1219170" rtl="0" eaLnBrk="1" latinLnBrk="0" hangingPunct="1">
        <a:lnSpc>
          <a:spcPct val="90000"/>
        </a:lnSpc>
        <a:spcBef>
          <a:spcPts val="1333"/>
        </a:spcBef>
        <a:buClr>
          <a:schemeClr val="accent2"/>
        </a:buClr>
        <a:buFont typeface="Arial" panose="020B0604020202020204" pitchFamily="34" charset="0"/>
        <a:buChar char="•"/>
        <a:defRPr sz="1867" kern="1200">
          <a:solidFill>
            <a:schemeClr val="accent1"/>
          </a:solidFill>
          <a:latin typeface="Arial (Textkörper)"/>
          <a:ea typeface="+mn-ea"/>
          <a:cs typeface="+mn-cs"/>
        </a:defRPr>
      </a:lvl1pPr>
      <a:lvl2pPr marL="671983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Symbol" panose="05050102010706020507" pitchFamily="18" charset="2"/>
        <a:buChar char="-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2pPr>
      <a:lvl3pPr marL="1007975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Wingdings" panose="05000000000000000000" pitchFamily="2" charset="2"/>
        <a:buChar char="§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3pPr>
      <a:lvl4pPr marL="1343966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4pPr>
      <a:lvl5pPr marL="1679958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Symbol" panose="05050102010706020507" pitchFamily="18" charset="2"/>
        <a:buChar char="-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slide" Target="slide6.xml"/><Relationship Id="rId3" Type="http://schemas.openxmlformats.org/officeDocument/2006/relationships/oleObject" Target="../embeddings/oleObject2.bin"/><Relationship Id="rId7" Type="http://schemas.openxmlformats.org/officeDocument/2006/relationships/image" Target="../media/image9.jpeg"/><Relationship Id="rId12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11" Type="http://schemas.openxmlformats.org/officeDocument/2006/relationships/slide" Target="slide5.xml"/><Relationship Id="rId5" Type="http://schemas.openxmlformats.org/officeDocument/2006/relationships/image" Target="../media/image7.png"/><Relationship Id="rId15" Type="http://schemas.openxmlformats.org/officeDocument/2006/relationships/slide" Target="slide8.xml"/><Relationship Id="rId10" Type="http://schemas.openxmlformats.org/officeDocument/2006/relationships/slide" Target="slide3.xml"/><Relationship Id="rId4" Type="http://schemas.openxmlformats.org/officeDocument/2006/relationships/image" Target="../media/image6.wmf"/><Relationship Id="rId9" Type="http://schemas.openxmlformats.org/officeDocument/2006/relationships/slide" Target="slide2.xml"/><Relationship Id="rId1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3.xml"/><Relationship Id="rId6" Type="http://schemas.openxmlformats.org/officeDocument/2006/relationships/image" Target="../media/image14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5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9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6.xml"/><Relationship Id="rId6" Type="http://schemas.openxmlformats.org/officeDocument/2006/relationships/image" Target="../media/image22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7.xml"/><Relationship Id="rId6" Type="http://schemas.openxmlformats.org/officeDocument/2006/relationships/image" Target="../media/image23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8.xml"/><Relationship Id="rId6" Type="http://schemas.openxmlformats.org/officeDocument/2006/relationships/image" Target="../media/image25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Object 49"/>
          <p:cNvGraphicFramePr/>
          <p:nvPr/>
        </p:nvGraphicFramePr>
        <p:xfrm>
          <a:off x="1440" y="1440"/>
          <a:ext cx="720" cy="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0" imgH="0" progId="TCLayout.ActiveDocument.1">
                  <p:embed/>
                </p:oleObj>
              </mc:Choice>
              <mc:Fallback>
                <p:oleObj r:id="rId3" imgW="0" imgH="0" progId="TCLayout.ActiveDocument.1">
                  <p:embed/>
                  <p:pic>
                    <p:nvPicPr>
                      <p:cNvPr id="110" name="Object 49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>
                      <a:xfrm>
                        <a:off x="1440" y="1440"/>
                        <a:ext cx="720" cy="72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" name="Grafik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0" y="-7560"/>
            <a:ext cx="12190719" cy="6857280"/>
          </a:xfrm>
          <a:prstGeom prst="rect">
            <a:avLst/>
          </a:prstGeom>
          <a:ln w="0">
            <a:noFill/>
          </a:ln>
        </p:spPr>
      </p:pic>
      <p:sp>
        <p:nvSpPr>
          <p:cNvPr id="113" name="Textfeld 3"/>
          <p:cNvSpPr/>
          <p:nvPr/>
        </p:nvSpPr>
        <p:spPr>
          <a:xfrm>
            <a:off x="3973320" y="-16390"/>
            <a:ext cx="815148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PFAS-</a:t>
            </a:r>
            <a:r>
              <a:rPr lang="en-US" sz="18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haltige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Technologien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für den Weg der EU </a:t>
            </a:r>
            <a:r>
              <a:rPr lang="en-US" sz="18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zu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einer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klimaneutralen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Gesellschaft auf </a:t>
            </a:r>
            <a:r>
              <a:rPr lang="en-US" sz="18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Grundlage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des </a:t>
            </a:r>
            <a:r>
              <a:rPr lang="en-US" sz="18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europäischen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„Green Deal“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4" name="Grafik 6" descr="Ein Bild, das Grafiken, Schrift, Logo, Design enthält.&#10;&#10;Automatisch generierte Beschreibung"/>
          <p:cNvPicPr/>
          <p:nvPr/>
        </p:nvPicPr>
        <p:blipFill>
          <a:blip r:embed="rId6"/>
          <a:stretch/>
        </p:blipFill>
        <p:spPr>
          <a:xfrm>
            <a:off x="1123200" y="-46270"/>
            <a:ext cx="1130400" cy="694800"/>
          </a:xfrm>
          <a:prstGeom prst="rect">
            <a:avLst/>
          </a:prstGeom>
          <a:ln w="0">
            <a:noFill/>
          </a:ln>
        </p:spPr>
      </p:pic>
      <p:pic>
        <p:nvPicPr>
          <p:cNvPr id="115" name="Grafik 7"/>
          <p:cNvPicPr/>
          <p:nvPr/>
        </p:nvPicPr>
        <p:blipFill>
          <a:blip r:embed="rId7"/>
          <a:stretch/>
        </p:blipFill>
        <p:spPr>
          <a:xfrm>
            <a:off x="266760" y="115010"/>
            <a:ext cx="668880" cy="366120"/>
          </a:xfrm>
          <a:prstGeom prst="rect">
            <a:avLst/>
          </a:prstGeom>
          <a:ln w="0">
            <a:noFill/>
          </a:ln>
        </p:spPr>
      </p:pic>
      <p:pic>
        <p:nvPicPr>
          <p:cNvPr id="116" name="Grafik 8"/>
          <p:cNvPicPr/>
          <p:nvPr/>
        </p:nvPicPr>
        <p:blipFill>
          <a:blip r:embed="rId8"/>
          <a:stretch/>
        </p:blipFill>
        <p:spPr>
          <a:xfrm>
            <a:off x="2490120" y="44810"/>
            <a:ext cx="772200" cy="507240"/>
          </a:xfrm>
          <a:prstGeom prst="rect">
            <a:avLst/>
          </a:prstGeom>
          <a:ln w="0">
            <a:noFill/>
          </a:ln>
        </p:spPr>
      </p:pic>
      <p:sp>
        <p:nvSpPr>
          <p:cNvPr id="117" name="Ellipse 16"/>
          <p:cNvSpPr/>
          <p:nvPr/>
        </p:nvSpPr>
        <p:spPr>
          <a:xfrm>
            <a:off x="1673640" y="197568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18" name="Gerader Verbinder 17"/>
          <p:cNvCxnSpPr/>
          <p:nvPr/>
        </p:nvCxnSpPr>
        <p:spPr>
          <a:xfrm>
            <a:off x="2153520" y="1666800"/>
            <a:ext cx="720" cy="30744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19" name="Textfeld 19"/>
          <p:cNvSpPr/>
          <p:nvPr/>
        </p:nvSpPr>
        <p:spPr>
          <a:xfrm>
            <a:off x="1730871" y="1395720"/>
            <a:ext cx="829819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Windkraft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Ellipse 26"/>
          <p:cNvSpPr/>
          <p:nvPr/>
        </p:nvSpPr>
        <p:spPr>
          <a:xfrm>
            <a:off x="9136760" y="4831560"/>
            <a:ext cx="799550" cy="77472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1" name="Ellipse 33"/>
          <p:cNvSpPr/>
          <p:nvPr/>
        </p:nvSpPr>
        <p:spPr>
          <a:xfrm>
            <a:off x="6274800" y="361332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22" name="Gerader Verbinder 34"/>
          <p:cNvCxnSpPr/>
          <p:nvPr/>
        </p:nvCxnSpPr>
        <p:spPr>
          <a:xfrm>
            <a:off x="6754680" y="1654920"/>
            <a:ext cx="720" cy="195876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23" name="Ellipse 5"/>
          <p:cNvSpPr/>
          <p:nvPr/>
        </p:nvSpPr>
        <p:spPr>
          <a:xfrm>
            <a:off x="10071720" y="342108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24" name="Gerader Verbinder 10"/>
          <p:cNvCxnSpPr/>
          <p:nvPr/>
        </p:nvCxnSpPr>
        <p:spPr>
          <a:xfrm>
            <a:off x="10551600" y="2076840"/>
            <a:ext cx="720" cy="134460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25" name="Ellipse 13"/>
          <p:cNvSpPr/>
          <p:nvPr/>
        </p:nvSpPr>
        <p:spPr>
          <a:xfrm>
            <a:off x="7345440" y="376560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26" name="Gerader Verbinder 14"/>
          <p:cNvCxnSpPr>
            <a:endCxn id="125" idx="0"/>
          </p:cNvCxnSpPr>
          <p:nvPr/>
        </p:nvCxnSpPr>
        <p:spPr>
          <a:xfrm>
            <a:off x="7817760" y="2124720"/>
            <a:ext cx="360" cy="164124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27" name="Ellipse 20"/>
          <p:cNvSpPr/>
          <p:nvPr/>
        </p:nvSpPr>
        <p:spPr>
          <a:xfrm>
            <a:off x="3607200" y="361188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28" name="Gerader Verbinder 27"/>
          <p:cNvCxnSpPr/>
          <p:nvPr/>
        </p:nvCxnSpPr>
        <p:spPr>
          <a:xfrm flipH="1">
            <a:off x="4578120" y="1820160"/>
            <a:ext cx="9000" cy="151416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29" name="Textfeld 30"/>
          <p:cNvSpPr/>
          <p:nvPr/>
        </p:nvSpPr>
        <p:spPr>
          <a:xfrm>
            <a:off x="3389040" y="1330560"/>
            <a:ext cx="2394360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Ausrüstung Übertragung &amp;</a:t>
            </a:r>
            <a:b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Verteilung</a:t>
            </a:r>
          </a:p>
        </p:txBody>
      </p:sp>
      <p:sp>
        <p:nvSpPr>
          <p:cNvPr id="130" name="Textfeld 31"/>
          <p:cNvSpPr/>
          <p:nvPr/>
        </p:nvSpPr>
        <p:spPr>
          <a:xfrm>
            <a:off x="6190920" y="1346400"/>
            <a:ext cx="1111680" cy="280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H</a:t>
            </a:r>
            <a:r>
              <a:rPr lang="de-DE" sz="1100" b="1" strike="noStrike" spc="-1" baseline="-25000">
                <a:solidFill>
                  <a:srgbClr val="FFFFFF"/>
                </a:solidFill>
                <a:latin typeface="Arial"/>
                <a:ea typeface="DejaVu Sans"/>
              </a:rPr>
              <a:t>2</a:t>
            </a:r>
            <a:r>
              <a:rPr lang="de-DE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-Produktion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Textfeld 35"/>
          <p:cNvSpPr/>
          <p:nvPr/>
        </p:nvSpPr>
        <p:spPr>
          <a:xfrm>
            <a:off x="7375320" y="1802160"/>
            <a:ext cx="900000" cy="25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E-Mobilität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Textfeld 40"/>
          <p:cNvSpPr/>
          <p:nvPr/>
        </p:nvSpPr>
        <p:spPr>
          <a:xfrm>
            <a:off x="10162440" y="1802160"/>
            <a:ext cx="778680" cy="25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Gebäude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3" name="Gerader Verbinder 42"/>
          <p:cNvCxnSpPr>
            <a:cxnSpLocks/>
          </p:cNvCxnSpPr>
          <p:nvPr/>
        </p:nvCxnSpPr>
        <p:spPr>
          <a:xfrm>
            <a:off x="1410480" y="5759676"/>
            <a:ext cx="0" cy="295282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34" name="Gerader Verbinder 44"/>
          <p:cNvCxnSpPr>
            <a:cxnSpLocks/>
          </p:cNvCxnSpPr>
          <p:nvPr/>
        </p:nvCxnSpPr>
        <p:spPr>
          <a:xfrm>
            <a:off x="2912760" y="5762445"/>
            <a:ext cx="0" cy="284203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35" name="Gerader Verbinder 45"/>
          <p:cNvCxnSpPr>
            <a:cxnSpLocks/>
          </p:cNvCxnSpPr>
          <p:nvPr/>
        </p:nvCxnSpPr>
        <p:spPr>
          <a:xfrm>
            <a:off x="4487760" y="5771583"/>
            <a:ext cx="0" cy="283375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36" name="Gerader Verbinder 46"/>
          <p:cNvCxnSpPr>
            <a:cxnSpLocks/>
          </p:cNvCxnSpPr>
          <p:nvPr/>
        </p:nvCxnSpPr>
        <p:spPr>
          <a:xfrm>
            <a:off x="6086520" y="5775682"/>
            <a:ext cx="0" cy="279276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37" name="Textfeld 47"/>
          <p:cNvSpPr/>
          <p:nvPr/>
        </p:nvSpPr>
        <p:spPr>
          <a:xfrm>
            <a:off x="1044000" y="6077520"/>
            <a:ext cx="732240" cy="25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Pumpen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Textfeld 48"/>
          <p:cNvSpPr/>
          <p:nvPr/>
        </p:nvSpPr>
        <p:spPr>
          <a:xfrm>
            <a:off x="2125857" y="6077520"/>
            <a:ext cx="1573806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pc="-1" dirty="0">
                <a:solidFill>
                  <a:srgbClr val="FFFFFF"/>
                </a:solidFill>
                <a:latin typeface="Arial"/>
                <a:ea typeface="DejaVu Sans"/>
              </a:rPr>
              <a:t>E</a:t>
            </a:r>
            <a:r>
              <a:rPr lang="de-DE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lektrische Kontakte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Textfeld 50"/>
          <p:cNvSpPr/>
          <p:nvPr/>
        </p:nvSpPr>
        <p:spPr>
          <a:xfrm>
            <a:off x="4078080" y="6077520"/>
            <a:ext cx="819720" cy="25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Halbleiter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Textfeld 51"/>
          <p:cNvSpPr/>
          <p:nvPr/>
        </p:nvSpPr>
        <p:spPr>
          <a:xfrm>
            <a:off x="5327850" y="6077520"/>
            <a:ext cx="1517701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pc="-1" dirty="0">
                <a:solidFill>
                  <a:srgbClr val="FFFFFF"/>
                </a:solidFill>
                <a:latin typeface="Arial"/>
                <a:ea typeface="DejaVu Sans"/>
              </a:rPr>
              <a:t>E</a:t>
            </a:r>
            <a:r>
              <a:rPr lang="de-DE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lektrischer Antrieb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Textfeld 52"/>
          <p:cNvSpPr/>
          <p:nvPr/>
        </p:nvSpPr>
        <p:spPr>
          <a:xfrm>
            <a:off x="8763980" y="5947200"/>
            <a:ext cx="1550880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Speicherung elektrischer Energie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2" name="Gerader Verbinder 53"/>
          <p:cNvCxnSpPr/>
          <p:nvPr/>
        </p:nvCxnSpPr>
        <p:spPr>
          <a:xfrm>
            <a:off x="9532440" y="5645520"/>
            <a:ext cx="720" cy="27720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43" name="Textfeld 56"/>
          <p:cNvSpPr/>
          <p:nvPr/>
        </p:nvSpPr>
        <p:spPr>
          <a:xfrm>
            <a:off x="8834040" y="1802160"/>
            <a:ext cx="772560" cy="25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Industrie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Ellipse 9"/>
          <p:cNvSpPr/>
          <p:nvPr/>
        </p:nvSpPr>
        <p:spPr>
          <a:xfrm>
            <a:off x="8748360" y="296964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45" name="Gerader Verbinder 11"/>
          <p:cNvCxnSpPr/>
          <p:nvPr/>
        </p:nvCxnSpPr>
        <p:spPr>
          <a:xfrm>
            <a:off x="9228240" y="2124720"/>
            <a:ext cx="720" cy="84528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46" name="Textfeld 1"/>
          <p:cNvSpPr/>
          <p:nvPr/>
        </p:nvSpPr>
        <p:spPr>
          <a:xfrm>
            <a:off x="97920" y="6453360"/>
            <a:ext cx="1024560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Juli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2023</a:t>
            </a:r>
            <a:endParaRPr lang="de-DE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Ellipse 18"/>
          <p:cNvSpPr/>
          <p:nvPr/>
        </p:nvSpPr>
        <p:spPr>
          <a:xfrm>
            <a:off x="3152880" y="257184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48" name="Gerader Verbinder 23"/>
          <p:cNvCxnSpPr/>
          <p:nvPr/>
        </p:nvCxnSpPr>
        <p:spPr>
          <a:xfrm>
            <a:off x="3642480" y="2247120"/>
            <a:ext cx="720" cy="32508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49" name="Textfeld 24"/>
          <p:cNvSpPr/>
          <p:nvPr/>
        </p:nvSpPr>
        <p:spPr>
          <a:xfrm>
            <a:off x="3176640" y="1942200"/>
            <a:ext cx="965520" cy="25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Netzzugang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Ellipse 4"/>
          <p:cNvSpPr/>
          <p:nvPr/>
        </p:nvSpPr>
        <p:spPr>
          <a:xfrm>
            <a:off x="10141570" y="4831560"/>
            <a:ext cx="806020" cy="77472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1" name="Textfeld 12"/>
          <p:cNvSpPr/>
          <p:nvPr/>
        </p:nvSpPr>
        <p:spPr>
          <a:xfrm>
            <a:off x="9483120" y="6392152"/>
            <a:ext cx="2121120" cy="25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Brennstoffzelle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2" name="Gerader Verbinder 15"/>
          <p:cNvCxnSpPr>
            <a:cxnSpLocks/>
          </p:cNvCxnSpPr>
          <p:nvPr/>
        </p:nvCxnSpPr>
        <p:spPr>
          <a:xfrm>
            <a:off x="10543680" y="5621030"/>
            <a:ext cx="0" cy="72000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54" name="Textfeld 25"/>
          <p:cNvSpPr/>
          <p:nvPr/>
        </p:nvSpPr>
        <p:spPr>
          <a:xfrm>
            <a:off x="2994129" y="6459870"/>
            <a:ext cx="1770462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strike="noStrike" spc="-1" dirty="0">
                <a:solidFill>
                  <a:srgbClr val="FFFFFF"/>
                </a:solidFill>
                <a:latin typeface="Arial"/>
                <a:ea typeface="DejaVu Sans"/>
              </a:rPr>
              <a:t>Querschnittstechnologien</a:t>
            </a:r>
            <a:endParaRPr lang="de-DE" sz="110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Ellipse 21"/>
          <p:cNvSpPr/>
          <p:nvPr/>
        </p:nvSpPr>
        <p:spPr>
          <a:xfrm>
            <a:off x="959760" y="4849321"/>
            <a:ext cx="905760" cy="92160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6" name="Ellipse 28"/>
          <p:cNvSpPr/>
          <p:nvPr/>
        </p:nvSpPr>
        <p:spPr>
          <a:xfrm>
            <a:off x="2466720" y="4848601"/>
            <a:ext cx="905760" cy="92160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7" name="Ellipse 29"/>
          <p:cNvSpPr/>
          <p:nvPr/>
        </p:nvSpPr>
        <p:spPr>
          <a:xfrm>
            <a:off x="4034520" y="4849681"/>
            <a:ext cx="905760" cy="92160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8" name="Ellipse 32"/>
          <p:cNvSpPr/>
          <p:nvPr/>
        </p:nvSpPr>
        <p:spPr>
          <a:xfrm>
            <a:off x="5633640" y="4852921"/>
            <a:ext cx="905760" cy="92160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9" name="Ellipse 36"/>
          <p:cNvSpPr/>
          <p:nvPr/>
        </p:nvSpPr>
        <p:spPr>
          <a:xfrm>
            <a:off x="4628520" y="360072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60" name="Verbinder: gewinkelt 38"/>
          <p:cNvCxnSpPr>
            <a:cxnSpLocks/>
            <a:stCxn id="127" idx="0"/>
            <a:endCxn id="159" idx="0"/>
          </p:cNvCxnSpPr>
          <p:nvPr/>
        </p:nvCxnSpPr>
        <p:spPr>
          <a:xfrm rot="5400000" flipH="1" flipV="1">
            <a:off x="4584240" y="3095640"/>
            <a:ext cx="11520" cy="1021680"/>
          </a:xfrm>
          <a:prstGeom prst="bentConnector3">
            <a:avLst>
              <a:gd name="adj1" fmla="val 2450304"/>
            </a:avLst>
          </a:prstGeom>
          <a:ln w="19050">
            <a:solidFill>
              <a:srgbClr val="FFFFFF"/>
            </a:solidFill>
            <a:round/>
          </a:ln>
        </p:spPr>
      </p:cxnSp>
      <p:sp>
        <p:nvSpPr>
          <p:cNvPr id="161" name="Ellipse 37"/>
          <p:cNvSpPr/>
          <p:nvPr/>
        </p:nvSpPr>
        <p:spPr>
          <a:xfrm>
            <a:off x="10963124" y="4818240"/>
            <a:ext cx="826112" cy="77472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2" name="Textfeld 39"/>
          <p:cNvSpPr/>
          <p:nvPr/>
        </p:nvSpPr>
        <p:spPr>
          <a:xfrm>
            <a:off x="10712910" y="5924880"/>
            <a:ext cx="1329840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Wärmepumpe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63" name="Gerader Verbinder 41"/>
          <p:cNvCxnSpPr/>
          <p:nvPr/>
        </p:nvCxnSpPr>
        <p:spPr>
          <a:xfrm>
            <a:off x="11369520" y="5626440"/>
            <a:ext cx="720" cy="27396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64" name="Verbinder: gewinkelt 55"/>
          <p:cNvCxnSpPr>
            <a:cxnSpLocks/>
            <a:stCxn id="123" idx="4"/>
            <a:endCxn id="120" idx="0"/>
          </p:cNvCxnSpPr>
          <p:nvPr/>
        </p:nvCxnSpPr>
        <p:spPr>
          <a:xfrm rot="5400000">
            <a:off x="9807098" y="4094798"/>
            <a:ext cx="466200" cy="1007325"/>
          </a:xfrm>
          <a:prstGeom prst="bentConnector3">
            <a:avLst>
              <a:gd name="adj1" fmla="val 50000"/>
            </a:avLst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65" name="Verbinder: gewinkelt 57"/>
          <p:cNvCxnSpPr>
            <a:cxnSpLocks/>
            <a:stCxn id="161" idx="0"/>
            <a:endCxn id="150" idx="0"/>
          </p:cNvCxnSpPr>
          <p:nvPr/>
        </p:nvCxnSpPr>
        <p:spPr>
          <a:xfrm rot="16200000" flipH="1" flipV="1">
            <a:off x="10953720" y="4409100"/>
            <a:ext cx="13320" cy="831600"/>
          </a:xfrm>
          <a:prstGeom prst="bentConnector3">
            <a:avLst>
              <a:gd name="adj1" fmla="val -1716216"/>
            </a:avLst>
          </a:prstGeom>
          <a:ln w="19050">
            <a:solidFill>
              <a:srgbClr val="FFFFFF"/>
            </a:solidFill>
            <a:round/>
          </a:ln>
        </p:spPr>
      </p:cxn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1D933AE-9D55-93F4-99E5-AAB2A9E3763F}"/>
              </a:ext>
            </a:extLst>
          </p:cNvPr>
          <p:cNvSpPr/>
          <p:nvPr/>
        </p:nvSpPr>
        <p:spPr>
          <a:xfrm>
            <a:off x="935640" y="6048608"/>
            <a:ext cx="5990770" cy="30113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r Verbinder 44">
            <a:extLst>
              <a:ext uri="{FF2B5EF4-FFF2-40B4-BE49-F238E27FC236}">
                <a16:creationId xmlns:a16="http://schemas.microsoft.com/office/drawing/2014/main" id="{DCEB2F68-71CF-9DA2-92E7-2903156B2C50}"/>
              </a:ext>
            </a:extLst>
          </p:cNvPr>
          <p:cNvCxnSpPr>
            <a:cxnSpLocks/>
          </p:cNvCxnSpPr>
          <p:nvPr/>
        </p:nvCxnSpPr>
        <p:spPr>
          <a:xfrm>
            <a:off x="3876750" y="6351706"/>
            <a:ext cx="0" cy="108164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2" name="Textfeld 19">
            <a:extLst>
              <a:ext uri="{FF2B5EF4-FFF2-40B4-BE49-F238E27FC236}">
                <a16:creationId xmlns:a16="http://schemas.microsoft.com/office/drawing/2014/main" id="{7668C07B-1CE8-D0F1-23B5-CBF131BCDD86}"/>
              </a:ext>
            </a:extLst>
          </p:cNvPr>
          <p:cNvSpPr/>
          <p:nvPr/>
        </p:nvSpPr>
        <p:spPr>
          <a:xfrm>
            <a:off x="963276" y="770235"/>
            <a:ext cx="1171259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600" strike="noStrike" spc="-1" dirty="0">
                <a:solidFill>
                  <a:srgbClr val="FFFFFF"/>
                </a:solidFill>
                <a:latin typeface="Arial"/>
                <a:ea typeface="DejaVu Sans"/>
              </a:rPr>
              <a:t>Erzeugung</a:t>
            </a:r>
            <a:endParaRPr lang="de-DE" sz="160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feld 19">
            <a:extLst>
              <a:ext uri="{FF2B5EF4-FFF2-40B4-BE49-F238E27FC236}">
                <a16:creationId xmlns:a16="http://schemas.microsoft.com/office/drawing/2014/main" id="{8A636E34-CE04-428B-EEA9-E9CE8DDCB7C0}"/>
              </a:ext>
            </a:extLst>
          </p:cNvPr>
          <p:cNvSpPr/>
          <p:nvPr/>
        </p:nvSpPr>
        <p:spPr>
          <a:xfrm>
            <a:off x="4147567" y="770235"/>
            <a:ext cx="1090853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600" strike="noStrike" spc="-1" dirty="0">
                <a:solidFill>
                  <a:srgbClr val="FFFFFF"/>
                </a:solidFill>
                <a:latin typeface="Arial"/>
                <a:ea typeface="DejaVu Sans"/>
              </a:rPr>
              <a:t>Verteilung</a:t>
            </a:r>
            <a:endParaRPr lang="de-DE" sz="160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feld 19">
            <a:extLst>
              <a:ext uri="{FF2B5EF4-FFF2-40B4-BE49-F238E27FC236}">
                <a16:creationId xmlns:a16="http://schemas.microsoft.com/office/drawing/2014/main" id="{D88219F5-3C82-C3A1-B2DC-162A53E7D7E0}"/>
              </a:ext>
            </a:extLst>
          </p:cNvPr>
          <p:cNvSpPr/>
          <p:nvPr/>
        </p:nvSpPr>
        <p:spPr>
          <a:xfrm>
            <a:off x="8547039" y="770235"/>
            <a:ext cx="94389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600" strike="noStrike" spc="-1" dirty="0">
                <a:solidFill>
                  <a:srgbClr val="FFFFFF"/>
                </a:solidFill>
                <a:latin typeface="Arial"/>
                <a:ea typeface="DejaVu Sans"/>
              </a:rPr>
              <a:t>Nutzung</a:t>
            </a:r>
            <a:endParaRPr lang="de-DE" sz="160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Interaktive Schaltfläche: Leer 2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AEA8130D-D738-0F69-F589-25D663C48D6B}"/>
              </a:ext>
            </a:extLst>
          </p:cNvPr>
          <p:cNvSpPr/>
          <p:nvPr/>
        </p:nvSpPr>
        <p:spPr>
          <a:xfrm>
            <a:off x="3120480" y="2536144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Leer 3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A302CC51-2A91-AB51-0A8B-BA67B81337E4}"/>
              </a:ext>
            </a:extLst>
          </p:cNvPr>
          <p:cNvSpPr/>
          <p:nvPr/>
        </p:nvSpPr>
        <p:spPr>
          <a:xfrm>
            <a:off x="1656442" y="1935761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Interaktive Schaltfläche: Leer 4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B083FD5B-4577-754D-45DA-095908CF07A8}"/>
              </a:ext>
            </a:extLst>
          </p:cNvPr>
          <p:cNvSpPr/>
          <p:nvPr/>
        </p:nvSpPr>
        <p:spPr>
          <a:xfrm>
            <a:off x="3568307" y="3582558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teraktive Schaltfläche: Leer 5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C1F8F07A-1A86-8E16-E5FA-D095FD36C7C4}"/>
              </a:ext>
            </a:extLst>
          </p:cNvPr>
          <p:cNvSpPr/>
          <p:nvPr/>
        </p:nvSpPr>
        <p:spPr>
          <a:xfrm>
            <a:off x="4589145" y="3561193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teraktive Schaltfläche: Leer 10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D7E2BFE2-47F9-68B0-202C-9172C60071D0}"/>
              </a:ext>
            </a:extLst>
          </p:cNvPr>
          <p:cNvSpPr/>
          <p:nvPr/>
        </p:nvSpPr>
        <p:spPr>
          <a:xfrm>
            <a:off x="9108885" y="4805361"/>
            <a:ext cx="843058" cy="846911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Interaktive Schaltfläche: Leer 11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CE48F6BF-9FD6-EC62-AF53-BFA6F7F6C01C}"/>
              </a:ext>
            </a:extLst>
          </p:cNvPr>
          <p:cNvSpPr/>
          <p:nvPr/>
        </p:nvSpPr>
        <p:spPr>
          <a:xfrm>
            <a:off x="10114016" y="4803032"/>
            <a:ext cx="843058" cy="846911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teraktive Schaltfläche: Leer 12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461F2296-5C3B-2E71-2338-7FBE080602FA}"/>
              </a:ext>
            </a:extLst>
          </p:cNvPr>
          <p:cNvSpPr/>
          <p:nvPr/>
        </p:nvSpPr>
        <p:spPr>
          <a:xfrm>
            <a:off x="10954651" y="4783287"/>
            <a:ext cx="843058" cy="846911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Interaktive Schaltfläche: Leer 13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600F4144-FF1F-4994-5A29-A58EA4B168FE}"/>
              </a:ext>
            </a:extLst>
          </p:cNvPr>
          <p:cNvSpPr/>
          <p:nvPr/>
        </p:nvSpPr>
        <p:spPr>
          <a:xfrm>
            <a:off x="6241296" y="3582038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nteraktive Schaltfläche: Leer 14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74BA17D5-D4CD-6534-7A0E-487DB145E44D}"/>
              </a:ext>
            </a:extLst>
          </p:cNvPr>
          <p:cNvSpPr/>
          <p:nvPr/>
        </p:nvSpPr>
        <p:spPr>
          <a:xfrm>
            <a:off x="7308910" y="3737623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nteraktive Schaltfläche: Leer 15">
            <a:hlinkClick r:id="rId13" action="ppaction://hlinksldjump" highlightClick="1"/>
            <a:extLst>
              <a:ext uri="{FF2B5EF4-FFF2-40B4-BE49-F238E27FC236}">
                <a16:creationId xmlns:a16="http://schemas.microsoft.com/office/drawing/2014/main" id="{694F188B-9C3B-AA97-4129-9DAC34B8AB4D}"/>
              </a:ext>
            </a:extLst>
          </p:cNvPr>
          <p:cNvSpPr/>
          <p:nvPr/>
        </p:nvSpPr>
        <p:spPr>
          <a:xfrm>
            <a:off x="8721876" y="2931903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Interaktive Schaltfläche: Leer 16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34D04982-5055-5530-4243-D7F73DFF1E78}"/>
              </a:ext>
            </a:extLst>
          </p:cNvPr>
          <p:cNvSpPr/>
          <p:nvPr/>
        </p:nvSpPr>
        <p:spPr>
          <a:xfrm>
            <a:off x="10032493" y="3393566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Interaktive Schaltfläche: Leer 17">
            <a:hlinkClick r:id="rId14" action="ppaction://hlinksldjump" highlightClick="1"/>
            <a:extLst>
              <a:ext uri="{FF2B5EF4-FFF2-40B4-BE49-F238E27FC236}">
                <a16:creationId xmlns:a16="http://schemas.microsoft.com/office/drawing/2014/main" id="{15BA3F12-D380-D6A5-4211-79973841EAD5}"/>
              </a:ext>
            </a:extLst>
          </p:cNvPr>
          <p:cNvSpPr/>
          <p:nvPr/>
        </p:nvSpPr>
        <p:spPr>
          <a:xfrm>
            <a:off x="913030" y="4788857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Interaktive Schaltfläche: Leer 18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D0CB509E-B14C-89DA-6784-B839F1C7AB92}"/>
              </a:ext>
            </a:extLst>
          </p:cNvPr>
          <p:cNvSpPr/>
          <p:nvPr/>
        </p:nvSpPr>
        <p:spPr>
          <a:xfrm>
            <a:off x="2410806" y="4796404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Interaktive Schaltfläche: Leer 19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37761389-FCDF-313D-937A-C93D80003C44}"/>
              </a:ext>
            </a:extLst>
          </p:cNvPr>
          <p:cNvSpPr/>
          <p:nvPr/>
        </p:nvSpPr>
        <p:spPr>
          <a:xfrm>
            <a:off x="3973204" y="4795021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Interaktive Schaltfläche: Leer 20">
            <a:hlinkClick r:id="rId14" action="ppaction://hlinksldjump" highlightClick="1"/>
            <a:extLst>
              <a:ext uri="{FF2B5EF4-FFF2-40B4-BE49-F238E27FC236}">
                <a16:creationId xmlns:a16="http://schemas.microsoft.com/office/drawing/2014/main" id="{D500F17C-63C1-725F-62D0-78FA828ECA65}"/>
              </a:ext>
            </a:extLst>
          </p:cNvPr>
          <p:cNvSpPr/>
          <p:nvPr/>
        </p:nvSpPr>
        <p:spPr>
          <a:xfrm>
            <a:off x="5585727" y="4803612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Windkraft</a:t>
            </a:r>
          </a:p>
          <a:p>
            <a:r>
              <a:rPr kumimoji="0" lang="en-US" i="1" u="none" strike="noStrike" kern="1200" cap="none" spc="0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(Onshore/Offshore)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643121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Windkraftanlage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Erzeugung erneuerbarer Energie</a:t>
            </a:r>
            <a:endParaRPr kumimoji="0" lang="en-US" sz="1200" i="0" u="none" strike="noStrike" kern="1200" cap="none" spc="0" normalizeH="0" baseline="0" dirty="0">
              <a:ln>
                <a:noFill/>
              </a:ln>
              <a:solidFill>
                <a:srgbClr val="00A05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Erzeugung elektrischer Energie aus natürlicher Windkraft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PFAS-</a:t>
            </a: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Substanz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PTFE (Schmiermittel)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Abkleben von Folienformen als Trennmittel in der Produktion; Dichtungsringe, Gleitpads, Schmiermittel, Li-Batterie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trennt Rotorblätter während der Produktion von der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gleichmäßige kinematische Bewegungen, selbsttragende 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Turbinenanwendung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etwa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Jahre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nach Anwendung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5CCA210-A982-E986-1E4C-2D676648C6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2400" y="229169"/>
            <a:ext cx="1413952" cy="1413952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Netzzugang</a:t>
            </a:r>
          </a:p>
          <a:p>
            <a:endParaRPr kumimoji="0" lang="en-US" i="1" u="none" strike="noStrike" kern="1200" cap="none" spc="0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6341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HV-Stromrichter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Ermöglichung des Netzzugangs für den Anschluss von Strom aus erneuerbaren Energiequellen auf See an das Netz über größere Entfernungen.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Umwandlung von elektrischer Energie von Hochspannungs-Wechselstrom (AC) in Hochspannungs-Gleichstrom (HVDC) für weit entfernte Stromverbindungen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PVDF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</a:t>
            </a: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haltiges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Material/</a:t>
            </a: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Bauteil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Kühlrohre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Ölsystem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für die </a:t>
            </a: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Verwendung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Hohe Beständigkeit gegen extreme Hitze und aggressive Chemikalien, gute Isoliereigenschaften, geringe Wasseraufnahme, flammhemmend.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des Produkts:</a:t>
            </a:r>
          </a:p>
          <a:p>
            <a:pPr marL="257175" indent="-1714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30 - 40 Jahre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die Lebensdauer des Produkts ausgelegt, leicht abtrennbar für die Entsorgung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A964B78-F8C8-E210-B2DE-0F39DCBE5A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1705" y="228259"/>
            <a:ext cx="1397267" cy="1397267"/>
          </a:xfrm>
          <a:prstGeom prst="rect">
            <a:avLst/>
          </a:prstGeom>
        </p:spPr>
      </p:pic>
      <p:pic>
        <p:nvPicPr>
          <p:cNvPr id="8" name="Grafik 7" descr="Ein Bild, das Schrift, Screenshot, Text, Grafiken enthält.&#10;&#10;Automatisch generierte Beschreibung">
            <a:extLst>
              <a:ext uri="{FF2B5EF4-FFF2-40B4-BE49-F238E27FC236}">
                <a16:creationId xmlns:a16="http://schemas.microsoft.com/office/drawing/2014/main" id="{7B1FEA6E-0831-6807-982B-3FD68206CA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9" y="1026165"/>
            <a:ext cx="1530052" cy="271223"/>
          </a:xfrm>
          <a:prstGeom prst="rect">
            <a:avLst/>
          </a:prstGeom>
        </p:spPr>
      </p:pic>
      <p:sp>
        <p:nvSpPr>
          <p:cNvPr id="11" name="Interaktive Schaltfläche: Leer 1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1828B954-E703-896B-8731-8785CE62EFCE}"/>
              </a:ext>
            </a:extLst>
          </p:cNvPr>
          <p:cNvSpPr/>
          <p:nvPr/>
        </p:nvSpPr>
        <p:spPr>
          <a:xfrm>
            <a:off x="527349" y="1026165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175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Ausrüstung</a:t>
            </a:r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</a:t>
            </a:r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Strom-</a:t>
            </a:r>
            <a:r>
              <a:rPr lang="en-US" sz="22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übertragung</a:t>
            </a:r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-</a:t>
            </a:r>
            <a:r>
              <a:rPr lang="en-US" sz="22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verteilung</a:t>
            </a:r>
            <a:endParaRPr lang="en-US" sz="22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354292" y="1285816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de-DE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Hoch- und Mittelspannungsschaltanlagen; Messwandler; Spulen; Verteil- und Leistungstransformatoren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Netzstabilität und -sicherheit (Risikoprävention) - Überlastungsschutz für Freileitungs- und Verteilungsnetze; Messung, Schutz und Steuerung von Hoch-/Mittelspannungsnetzen; Energieumwandlung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kumimoji="0" lang="en-US" sz="1200" b="1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Produkts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Elektrisches Schalten in Starkstromleitungen für industrielle und gewerbliche Zwecke, Schutz und Steuerung elektrischer Verbraucher; Spannungs- oder Phasenumwandlung von Hoch- in Niederspannung, elektrische Isolierung, Spannungsmessung und -überwachung in Starkstromleitungen.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Feststoffe: PTFE, PVDF, PFPE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Schmiermittel: PTFE, Isoliergase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Kühlrohre</a:t>
            </a:r>
            <a:r>
              <a:rPr 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Dichtungen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Gleitringe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Schaltdüse</a:t>
            </a:r>
            <a:endParaRPr lang="en-US" sz="12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Hohe Beständigkeit gegen extreme Hitze und aggressive Chemikalien, gute Isoliereigenschaften, geringe Wasseraufnahme, Abbrand von PTFE zur Kühlung – Voraussetzung für Lichtbogenschaltungen, Reibungsreduktion in der kinematischen Kette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Oberflächenschutz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30 - 40 Jahre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Konzipiert für die Produktlebensdauer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Elektrische Energiespeicherung</a:t>
            </a:r>
          </a:p>
          <a:p>
            <a:endParaRPr kumimoji="0" lang="en-US" i="1" u="none" strike="noStrike" kern="1200" cap="none" spc="0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496554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91440" bIns="4572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Lithium-Ionen-Batterien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Energiespeicherung, Elektromobilität, IKT (Informations- und Kommunikationstechnologie), medizinische Geräte, Ortung, intelligente Zähler, Sicherheitsgeräte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Speicherung und Bereitstellung von elektrischer Energie mit geringem Energieverlust, hoher Ladegeschwindigkeit und Energiedichte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PTFE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,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 PVDF</a:t>
            </a:r>
            <a:endParaRPr lang="en-US" sz="1200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Niedermolekulare PFAS im Elektrolyt, Bindemittel in der Kathode von Lithiumbatterien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Zwischenspeicher für elektrische Energie mit geringen Verlusten und hohen 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Ladezyklen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 zu 20 Jahre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konzipiert für die Produktlebensdauer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4D243A5-4660-0484-C6D7-171D381E30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23756" y="229169"/>
            <a:ext cx="1413952" cy="141395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08050C2-9D6D-1AD2-8D3A-F9D0BBC82A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1612" y="694721"/>
            <a:ext cx="720000" cy="720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CEBDF42-F5AA-1BCB-B9B6-87DC55050D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6472" y="705344"/>
            <a:ext cx="720000" cy="720000"/>
          </a:xfrm>
          <a:prstGeom prst="rect">
            <a:avLst/>
          </a:prstGeom>
        </p:spPr>
      </p:pic>
      <p:pic>
        <p:nvPicPr>
          <p:cNvPr id="14" name="Grafik 13" descr="Ein Bild, das Schrift, Screenshot, Text, Grafiken enthält.&#10;&#10;Automatisch generierte Beschreibung">
            <a:extLst>
              <a:ext uri="{FF2B5EF4-FFF2-40B4-BE49-F238E27FC236}">
                <a16:creationId xmlns:a16="http://schemas.microsoft.com/office/drawing/2014/main" id="{38FD786B-0A89-52BD-7FF3-D26A40FD1A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586" y="279440"/>
            <a:ext cx="1530052" cy="271223"/>
          </a:xfrm>
          <a:prstGeom prst="rect">
            <a:avLst/>
          </a:prstGeom>
        </p:spPr>
      </p:pic>
      <p:sp>
        <p:nvSpPr>
          <p:cNvPr id="15" name="Interaktive Schaltfläche: Leer 14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D844D9BC-7023-6359-4ADF-ACAF64E4549D}"/>
              </a:ext>
            </a:extLst>
          </p:cNvPr>
          <p:cNvSpPr/>
          <p:nvPr/>
        </p:nvSpPr>
        <p:spPr>
          <a:xfrm>
            <a:off x="4296586" y="279440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38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Wasserstoffproduktion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283028" y="1391358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Elektrolyseur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erneuerbare Energie - Erzeugung von grünem Wasserstoff durch elektrochemische Wasserspaltung</a:t>
            </a:r>
            <a:endParaRPr kumimoji="0" lang="en-US" sz="1200" i="0" u="none" strike="noStrike" kern="1200" cap="none" spc="0" normalizeH="0" baseline="0" dirty="0">
              <a:ln>
                <a:noFill/>
              </a:ln>
              <a:solidFill>
                <a:srgbClr val="00A05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elektrochemische Umwandlung von (grüner) elektrischer Energie in chemische Energie (Wasserstoff als Energieträger). Ein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Elektrolyseur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spaltet Wasser katalytisch in Sauerstoffionen und Protonen auf. Bei Anlegen eines elektrischen Stroms wandern Protonen durch eine Membran und wandeln sich an der Kathode in H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um, während sich an der Anode O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bildet.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PFSA, PTFE , </a:t>
            </a: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ePTFE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PFPE, PFA, und andere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Membranen, GDL (Gasdiffusionsschicht), Katalysatorschicht für MEA (Membran-Elektroden-Einheit), Dichtungen für Stacks und andere Systemkomponenten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Hitze- und hohe (aggressive) chemische und mechanische Beständigkeit, Benetzungseigenschaften, niedrige Oberflächenenergie.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~25 Jahre, 10 Jahre für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Elektrolyse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-Stacks</a:t>
            </a:r>
          </a:p>
          <a:p>
            <a:pPr marL="85725"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siehe Produkt, PM-Katalysatorrückgewinnung gewährleistet vollständiges Recycling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Energiespeicherung</a:t>
            </a:r>
          </a:p>
          <a:p>
            <a:endParaRPr kumimoji="0" lang="en-US" i="1" u="none" strike="noStrike" kern="1200" cap="none" spc="0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371400" y="1566778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Brennstoffzelle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erneuerbare Energie - effiziente "Re-Elektrifizierung" von Wasserstoff in elektrische Energie. Nutzung von chemischer Energie zur Speicherung und schnellen Betankung bei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höherem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Wirkungsgrad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als der Verbrennungsmotor und ohne Schadstoffemissionen.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elektrochemische Umwandlung von Wasserstoff in Elektrizität und Wasser 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PFSA, PTFE, </a:t>
            </a: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ePTFE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PKM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Membran, GDL (Gasdiffusionsschicht) für MEA, Katalysatorschicht für MEA, Dichtung für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Bipolarplatte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Kathoden-/Anodenendplatte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Hitze- und hohe (aggressive) chemische und mechanische Beständigkeit, Benetzungseigenschaften, niedrige Oberflächenenergie.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~15 Jahre, Betriebsstunden: 15.000 h, Ziel: 30.000 h.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siehe Produkt, PM-Katalysatorrückgewinnung gewährleistet vollständiges Recycling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21E128-77F6-7BFC-11F1-8F03965678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2400" y="228259"/>
            <a:ext cx="1392379" cy="139237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AF3D848-4E55-4E5A-6169-8564762B34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5020" y="229169"/>
            <a:ext cx="1413952" cy="1413952"/>
          </a:xfrm>
          <a:prstGeom prst="rect">
            <a:avLst/>
          </a:prstGeom>
        </p:spPr>
      </p:pic>
      <p:pic>
        <p:nvPicPr>
          <p:cNvPr id="15" name="Grafik 14" descr="Ein Bild, das Schrift, Screenshot, Text, Grafiken enthält.&#10;&#10;Automatisch generierte Beschreibung">
            <a:extLst>
              <a:ext uri="{FF2B5EF4-FFF2-40B4-BE49-F238E27FC236}">
                <a16:creationId xmlns:a16="http://schemas.microsoft.com/office/drawing/2014/main" id="{C1BB76A5-1D62-86FB-71C0-566FEDE950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9" y="683265"/>
            <a:ext cx="1530052" cy="271223"/>
          </a:xfrm>
          <a:prstGeom prst="rect">
            <a:avLst/>
          </a:prstGeom>
        </p:spPr>
      </p:pic>
      <p:sp>
        <p:nvSpPr>
          <p:cNvPr id="16" name="Interaktive Schaltfläche: Leer 15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1A157AB9-1FCF-8522-9095-532B97A11041}"/>
              </a:ext>
            </a:extLst>
          </p:cNvPr>
          <p:cNvSpPr/>
          <p:nvPr/>
        </p:nvSpPr>
        <p:spPr>
          <a:xfrm>
            <a:off x="527349" y="683265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8824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1161391-4096-5441-C55D-671502D6E2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86938" y="1134921"/>
            <a:ext cx="852740" cy="85274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Gebäude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601751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Wärmepumpe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Energiewende, Dekarbonisierung, energieeffiziente Häuser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Bereitstellung von Heizung, Kühlung und Warmwasser für Wohngebäude, Gewerbe und Industrie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PVDF, PTFE (Feststoffe), PFA, FEP, FKM, ETFE, PP-TFE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Kältemittel, Dichtungen und Isolierung, Elektronik / Steuerung und Überwachungsgeräte, Kompressor (Lager, Dichtungen, Elektronik)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Hohe Temperatur-, Chemikalien- und UV-Beständigkeit, hohe Durchschlagsfestigkeit, hoher Brechungsindex, inhärente Flammwidrigkeit, Feuchtigkeitsbarriere, kein Fouling in Wassersystemen.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durchschnittlich 15 - 20 Jahre</a:t>
            </a:r>
          </a:p>
          <a:p>
            <a:pPr marL="85725"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konzipiert für die Produktlebensdauer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E-Mobilität</a:t>
            </a:r>
          </a:p>
          <a:p>
            <a:endParaRPr kumimoji="0" lang="en-US" i="1" u="none" strike="noStrike" kern="1200" cap="none" spc="0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544635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Batterie, Antrieb, Kühlsystem, Aktoren für das Management der Kühlflüssigkeitskreisläufe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Batteriebetriebene Elektrofahrzeuge (BEV) und ihre Lebensdauer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siehe Beschreibung elektrischer Speicher und elektrischer Antriebe; Komponenten des Antriebsstrangs (Umrichter, E-Motor, Getriebe) über leistungsstarke Getriebemotorantriebe 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PFPE/PTFE-haltiges Schmiermittel, Kältemittel R1234yf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Kühlmittel, Schmiermittel in Mikrogetrieben (Aktuatoren)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Widerstandsfähigkeit gegen Temperaturschwankungen, Verschleißschutz, funktionale Präzision, Vermeidung von signifikanter Gewichtszunahme und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Designherausforderungen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Das thermische Management von BEV-Kühlkreisläufen erfordert eine hochpräzise Betätigung von getriebemotorgetriebenen Ventilen und Klappen über einen Temperaturbereich von -40°C bis +150°C.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~bis zu 25 Jahre.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Gleiche Lebensdauer wie das Fahrzeug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B2003AF-A7F0-E9B9-ABFF-901727F21B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6336" y="228259"/>
            <a:ext cx="1413952" cy="141395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2394735-D175-A112-8AEA-AB11B86ACB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43918" y="277157"/>
            <a:ext cx="1365054" cy="1365054"/>
          </a:xfrm>
          <a:prstGeom prst="rect">
            <a:avLst/>
          </a:prstGeom>
        </p:spPr>
      </p:pic>
      <p:pic>
        <p:nvPicPr>
          <p:cNvPr id="14" name="Grafik 13" descr="Ein Bild, das Schrift, Screenshot, Text, Grafiken enthält.&#10;&#10;Automatisch generierte Beschreibung">
            <a:extLst>
              <a:ext uri="{FF2B5EF4-FFF2-40B4-BE49-F238E27FC236}">
                <a16:creationId xmlns:a16="http://schemas.microsoft.com/office/drawing/2014/main" id="{66D1860B-FB0A-4DF2-5829-E61E2EEB049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9" y="683265"/>
            <a:ext cx="1530052" cy="271223"/>
          </a:xfrm>
          <a:prstGeom prst="rect">
            <a:avLst/>
          </a:prstGeom>
        </p:spPr>
      </p:pic>
      <p:sp>
        <p:nvSpPr>
          <p:cNvPr id="15" name="Interaktive Schaltfläche: Leer 14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1B9843A8-3257-B64C-3B0B-B27FFD234259}"/>
              </a:ext>
            </a:extLst>
          </p:cNvPr>
          <p:cNvSpPr/>
          <p:nvPr/>
        </p:nvSpPr>
        <p:spPr>
          <a:xfrm>
            <a:off x="527349" y="683265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650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Industrie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Kraft-Wärme-Kopplungsanlage zur dezentralen Strom- und Wärmeerzeugung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dezentrale Strom- und Wärmeerzeugung, Stabilisierung der Stromnetze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Umwandlung von chemischer Energie (z. B. Wasserstoff, siehe Brennstoffzellentechnologie) in Strom und Wärme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PTFE (fest), PTFE-Schmierstoffe, PFPE, Isoliergase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Dichtungen, Schläuche, PTFE-Band, Hydraulikflüssigkeit, Kabel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Verhindert das Austreten von Flüssigkeiten, erhöht die Langlebigkeit von Produkten, reduziert die Abfallmenge, bietet Brandschutz, Hitze-, Flammen- und hohe (aggressive) Chemikalienbeständigkeit, geringe elektrische Leitfähigkeit, dielektrische Isolierung, geringe Wasseraufnahme und reduziert die Reibung.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Jahre</a:t>
            </a:r>
          </a:p>
          <a:p>
            <a:pPr marL="85725"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konzipiert für die Produktlebensdauer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517075-77BE-5EEE-54EA-9F8A024587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7600" y="277157"/>
            <a:ext cx="1413952" cy="1413952"/>
          </a:xfrm>
          <a:prstGeom prst="rect">
            <a:avLst/>
          </a:prstGeom>
        </p:spPr>
      </p:pic>
      <p:pic>
        <p:nvPicPr>
          <p:cNvPr id="9" name="Grafik 8" descr="Ein Bild, das Schrift, Screenshot, Text, Grafiken enthält.&#10;&#10;Automatisch generierte Beschreibung">
            <a:extLst>
              <a:ext uri="{FF2B5EF4-FFF2-40B4-BE49-F238E27FC236}">
                <a16:creationId xmlns:a16="http://schemas.microsoft.com/office/drawing/2014/main" id="{AD77494B-7E5A-CE91-9A47-04D0755D76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9" y="683265"/>
            <a:ext cx="1530052" cy="271223"/>
          </a:xfrm>
          <a:prstGeom prst="rect">
            <a:avLst/>
          </a:prstGeom>
        </p:spPr>
      </p:pic>
      <p:sp>
        <p:nvSpPr>
          <p:cNvPr id="11" name="Interaktive Schaltfläche: Leer 1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4EC54F2-BC76-F464-440A-7637A6565B98}"/>
              </a:ext>
            </a:extLst>
          </p:cNvPr>
          <p:cNvSpPr/>
          <p:nvPr/>
        </p:nvSpPr>
        <p:spPr>
          <a:xfrm>
            <a:off x="527349" y="683265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7789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Querschnittstechnologien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Pumpen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Vakuumtechnik, Kompressoren (H</a:t>
            </a:r>
            <a:r>
              <a:rPr kumimoji="0" lang="en-US" sz="1200" i="0" u="none" strike="noStrike" kern="1200" cap="none" spc="0" normalizeH="0" baseline="-2500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Biomethan)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Herstellung und Transport von Grundchemikalien (z. B. Säure und Lauge); Transport von flüssigem H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Herstellung von Solarzellen, Kompression und Transport von gasförmigem H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Biomethan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gasförmige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Chemikalien</a:t>
            </a:r>
            <a:endParaRPr lang="en-US" sz="12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Beförderung flüssiger oder gasförmiger Stoffe durch mechanische Druckbeaufschlagung, auch zur Lagerung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FKM/FPM, PTFE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Dichtungen, Dichtungsringe, Führungsringe,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Antihaftbeschichtungen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Labyrintheinsätze, Schmierstoffe, Gleitbuchsen, Schläuche,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Membrankompressor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Beständigkeit gegen hohe Hitze und (aggressive)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Chemikalien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Jahre 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 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(z. B.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Pumpen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Vakuumpumpen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Jahre 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 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Prozessgaskompressoren 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DE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konzipiert für die Produktlebensdauer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Querschnittstechnologien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Elektrischer Antrieb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Automobil- und Industrieanwendungen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Elektrische Energie in mechanische Energie umwandeln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FKM/FPM, PTFE, PFPE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Versiegelung, Beschichtung, Schmiermittel, Drahtisolierung, Führungselement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Thermische Beständigkeit, chemische Beständigkeit (z. B. Korrosionsschutz), Verschleißfestigkeit (bei hohen Geschwindigkeiten, Hochdruckreinigung), Antihafteigenschaften, geringe Reibung, Beständigkeit gegen Umwelteinflüsse (UV-Strahlung, Ozon), Schmierstoffverträglichkeit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Jahre und mehr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Konzipiert für höchste Lebensdauer, Austausch der Dichtungen bei Verschleiß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426D8CC-ECFD-9AAD-0375-6B958A638D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4285" y="228259"/>
            <a:ext cx="1397267" cy="139726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25ED87D-476B-A190-F91A-131E17968D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5020" y="229169"/>
            <a:ext cx="1413952" cy="1413952"/>
          </a:xfrm>
          <a:prstGeom prst="rect">
            <a:avLst/>
          </a:prstGeom>
        </p:spPr>
      </p:pic>
      <p:pic>
        <p:nvPicPr>
          <p:cNvPr id="11" name="Grafik 10" descr="Ein Bild, das Schrift, Screenshot, Text, Grafiken enthält.&#10;&#10;Automatisch generierte Beschreibung">
            <a:extLst>
              <a:ext uri="{FF2B5EF4-FFF2-40B4-BE49-F238E27FC236}">
                <a16:creationId xmlns:a16="http://schemas.microsoft.com/office/drawing/2014/main" id="{4AD785D4-45A5-222A-982A-BB6680E589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9" y="683265"/>
            <a:ext cx="1530052" cy="271223"/>
          </a:xfrm>
          <a:prstGeom prst="rect">
            <a:avLst/>
          </a:prstGeom>
        </p:spPr>
      </p:pic>
      <p:sp>
        <p:nvSpPr>
          <p:cNvPr id="12" name="Interaktive Schaltfläche: Leer 1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F467C2D8-DBD4-2CD6-168F-29C76652EA5F}"/>
              </a:ext>
            </a:extLst>
          </p:cNvPr>
          <p:cNvSpPr/>
          <p:nvPr/>
        </p:nvSpPr>
        <p:spPr>
          <a:xfrm>
            <a:off x="527349" y="683265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576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Querschnittstechnologien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Elektrische Kontakte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Industriekontakte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mit hohen Steckzyklen und hohen Stromdichten; erforderlich z. B. für Bahnanwendungen und BEV-Kontakte, um Vibrationsbelastungen im Betrieb standzuhalten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Elektrische Hochstromübertragung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PFPE formulierte Fette oder Öle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PFPE-Oberflächenschmiermittel auf Metallkontakten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 PFPE-basierte Schmierstoffe halten den rauen Umgebungsbedingungen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Temperaturen und hohen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Stromdichten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stand,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Reduzierung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mechanischen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Reibung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Verhinderung von Kontaktkorrosion und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Mikroverschweißung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Reduzierung des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elektrischen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Widerstands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 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Jahre 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konzipiert für die Produktlebensdauer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Querschnittstechnologien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91440" bIns="4572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Produkte: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Halbleiter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Fokus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Herstellungsverfahren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für: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Elektrifizierung und Digitalisierung in fast allen technischen Anwendungen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Funktion des Produkts: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Steuerung der elektrischen Leistung und Verteilung elektrischer Informationen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Verwendete PFAS-Substanz: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PFPE, PTFE und </a:t>
            </a: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andere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 PFAS-</a:t>
            </a: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Formulierungen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 (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CF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4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, C</a:t>
            </a:r>
            <a:r>
              <a:rPr kumimoji="0" lang="en-US" sz="1200" i="0" u="none" strike="noStrike" kern="1200" cap="none" spc="0" normalizeH="0" baseline="-2500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4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F</a:t>
            </a:r>
            <a:r>
              <a:rPr kumimoji="0" lang="en-US" sz="1200" i="0" u="none" strike="noStrike" kern="1200" cap="none" spc="0" normalizeH="0" baseline="-2500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8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,…)</a:t>
            </a:r>
            <a:endParaRPr lang="en-US" sz="1200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PFAS-haltiges Material/Bauteil: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Prozessgase für das Plasma-Trockenätzen; chemische Lösungen für das Nassätzen und die Wafer-Reinigung; Additive in Lithographie-Materialien; Antifriktionsbeschichtungen; Maschinen für die Halbleiterverarbeitung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Grund für die Verwendung: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Geringe Partikelkonzentration (durch geringe Oberflächenhaftung und geringen Abrieb)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chemische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Prozessanforderungen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thermische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Stabilität,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optische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Eigenschaften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Lebensdauer des Produkts: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Lebensdauer des Endprodukts/der Anlage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Lebenszeit der verwendeten PFAS: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k.A.; in der Regel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nur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 für die Herstellung verwendet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6E4FBF1-A766-3482-CF16-8D003D81DA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7600" y="228259"/>
            <a:ext cx="1413952" cy="141395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A11B820-F74B-6CD9-5C26-D59B4DA800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1705" y="244944"/>
            <a:ext cx="1397267" cy="1397267"/>
          </a:xfrm>
          <a:prstGeom prst="rect">
            <a:avLst/>
          </a:prstGeom>
        </p:spPr>
      </p:pic>
      <p:pic>
        <p:nvPicPr>
          <p:cNvPr id="8" name="Grafik 7" descr="Ein Bild, das Schrift, Screenshot, Text, Grafiken enthält.&#10;&#10;Automatisch generierte Beschreibung">
            <a:extLst>
              <a:ext uri="{FF2B5EF4-FFF2-40B4-BE49-F238E27FC236}">
                <a16:creationId xmlns:a16="http://schemas.microsoft.com/office/drawing/2014/main" id="{10DB27DE-D162-77F1-7CB8-10C5EE8240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9" y="683265"/>
            <a:ext cx="1530052" cy="271223"/>
          </a:xfrm>
          <a:prstGeom prst="rect">
            <a:avLst/>
          </a:prstGeom>
        </p:spPr>
      </p:pic>
      <p:sp>
        <p:nvSpPr>
          <p:cNvPr id="9" name="Interaktive Schaltfläche: Leer 8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DD87AF99-3AD3-D23D-D1AD-6A817FC4D5F2}"/>
              </a:ext>
            </a:extLst>
          </p:cNvPr>
          <p:cNvSpPr/>
          <p:nvPr/>
        </p:nvSpPr>
        <p:spPr>
          <a:xfrm>
            <a:off x="527349" y="683265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2081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33055E-F764-E652-F1F2-C7960D74C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Haftungsausschluss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A66F25-8E7D-8DED-69FF-A48BC18C0E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0617" y="1239013"/>
            <a:ext cx="11063816" cy="4656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Themen berücksichtigen den Stand der Technik zum Zeitpunkt der Ausgabe.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Jeder, der in dem Dokument auf Ungenauigkeiten oder mögliche Missverständnisse stößt, wird gebeten, dies den Verbänden unverzüglich mitzuteilen, damit etwaige Mängel behoben werden können.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Hinzufügen von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Inhalten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das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Verlinken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andere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Inhalte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bedürfen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Zustimmung der Autoren.</a:t>
            </a:r>
            <a:endParaRPr lang="de-DE" sz="12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2EBDF46-CF89-26B5-6596-82EBFEB55207}"/>
              </a:ext>
            </a:extLst>
          </p:cNvPr>
          <p:cNvSpPr txBox="1">
            <a:spLocks/>
          </p:cNvSpPr>
          <p:nvPr/>
        </p:nvSpPr>
        <p:spPr bwMode="auto">
          <a:xfrm>
            <a:off x="700617" y="3170800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  <a:norm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2400" b="1" kern="120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dirty="0"/>
              <a:t>Kontakt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ADFF9C5-4E4C-686A-232A-69AEC164649C}"/>
              </a:ext>
            </a:extLst>
          </p:cNvPr>
          <p:cNvSpPr/>
          <p:nvPr/>
        </p:nvSpPr>
        <p:spPr>
          <a:xfrm>
            <a:off x="763361" y="3931104"/>
            <a:ext cx="2314575" cy="15920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7FE66CF-DF96-885E-4ECA-967E70689BC4}"/>
              </a:ext>
            </a:extLst>
          </p:cNvPr>
          <p:cNvSpPr txBox="1"/>
          <p:nvPr/>
        </p:nvSpPr>
        <p:spPr>
          <a:xfrm>
            <a:off x="700617" y="3869871"/>
            <a:ext cx="2067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Kirsten Metz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ZVEI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Kirsten.Metz@zvei.org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D2BF0A8-062F-4EBE-D908-7FE94BF0F5C7}"/>
              </a:ext>
            </a:extLst>
          </p:cNvPr>
          <p:cNvSpPr txBox="1"/>
          <p:nvPr/>
        </p:nvSpPr>
        <p:spPr>
          <a:xfrm>
            <a:off x="4282016" y="3873170"/>
            <a:ext cx="2314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 Püschner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VDA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Michael.Pueschner@vda.de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9E7D660-BD2B-2AD8-8A24-5D38478B93EE}"/>
              </a:ext>
            </a:extLst>
          </p:cNvPr>
          <p:cNvSpPr txBox="1"/>
          <p:nvPr/>
        </p:nvSpPr>
        <p:spPr>
          <a:xfrm>
            <a:off x="8320617" y="3816350"/>
            <a:ext cx="2067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Alena Knauz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VDMA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Alena.Knauz@vdma.org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5466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Benutzerdefiniertes Design">
  <a:themeElements>
    <a:clrScheme name="Benutzerdefiniert 2">
      <a:dk1>
        <a:srgbClr val="142553"/>
      </a:dk1>
      <a:lt1>
        <a:srgbClr val="FFFFFF"/>
      </a:lt1>
      <a:dk2>
        <a:srgbClr val="142553"/>
      </a:dk2>
      <a:lt2>
        <a:srgbClr val="67747A"/>
      </a:lt2>
      <a:accent1>
        <a:srgbClr val="174A86"/>
      </a:accent1>
      <a:accent2>
        <a:srgbClr val="EF7D17"/>
      </a:accent2>
      <a:accent3>
        <a:srgbClr val="AAB7BF"/>
      </a:accent3>
      <a:accent4>
        <a:srgbClr val="FACEA5"/>
      </a:accent4>
      <a:accent5>
        <a:srgbClr val="E3E8EC"/>
      </a:accent5>
      <a:accent6>
        <a:srgbClr val="CDD2E6"/>
      </a:accent6>
      <a:hlink>
        <a:srgbClr val="7385AF"/>
      </a:hlink>
      <a:folHlink>
        <a:srgbClr val="E95A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wrap="square" lIns="0" tIns="0" rIns="0" bIns="0" rtlCol="0">
        <a:noAutofit/>
      </a:bodyPr>
      <a:lstStyle>
        <a:defPPr marL="285750" indent="-285750" algn="l">
          <a:buClr>
            <a:schemeClr val="accent2"/>
          </a:buClr>
          <a:buFont typeface="Arial" panose="020B0604020202020204" pitchFamily="34" charset="0"/>
          <a:buChar char="•"/>
          <a:defRPr sz="1400" dirty="0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6" id="{656BFB33-351B-4453-99D3-A80AFA697579}" vid="{FB9E0D2A-8069-47F4-91BC-6E16851C9A95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Benutzerdefiniertes Design">
  <a:themeElements>
    <a:clrScheme name="Benutzerdefiniert 2">
      <a:dk1>
        <a:srgbClr val="142553"/>
      </a:dk1>
      <a:lt1>
        <a:srgbClr val="FFFFFF"/>
      </a:lt1>
      <a:dk2>
        <a:srgbClr val="142553"/>
      </a:dk2>
      <a:lt2>
        <a:srgbClr val="67747A"/>
      </a:lt2>
      <a:accent1>
        <a:srgbClr val="174A86"/>
      </a:accent1>
      <a:accent2>
        <a:srgbClr val="EF7D17"/>
      </a:accent2>
      <a:accent3>
        <a:srgbClr val="AAB7BF"/>
      </a:accent3>
      <a:accent4>
        <a:srgbClr val="FACEA5"/>
      </a:accent4>
      <a:accent5>
        <a:srgbClr val="E3E8EC"/>
      </a:accent5>
      <a:accent6>
        <a:srgbClr val="CDD2E6"/>
      </a:accent6>
      <a:hlink>
        <a:srgbClr val="7385AF"/>
      </a:hlink>
      <a:folHlink>
        <a:srgbClr val="E95A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wrap="square" lIns="0" tIns="0" rIns="0" bIns="0" rtlCol="0">
        <a:noAutofit/>
      </a:bodyPr>
      <a:lstStyle>
        <a:defPPr marL="285750" indent="-285750" algn="l">
          <a:buClr>
            <a:schemeClr val="accent2"/>
          </a:buClr>
          <a:buFont typeface="Arial" panose="020B0604020202020204" pitchFamily="34" charset="0"/>
          <a:buChar char="•"/>
          <a:defRPr sz="1400" dirty="0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D73B7E8A-FCF0-4807-A3BF-E93C64E85DEE}" vid="{2D5D04DC-36E2-42DB-A022-CB452E0BAACE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06a23ea-5411-48b1-9d0c-df205ef5a465">
      <UserInfo>
        <DisplayName>Püschner, Michael</DisplayName>
        <AccountId>328</AccountId>
        <AccountType/>
      </UserInfo>
      <UserInfo>
        <DisplayName>Motov, Vadim</DisplayName>
        <AccountId>1130</AccountId>
        <AccountType/>
      </UserInfo>
      <UserInfo>
        <DisplayName>Fischer, Felix</DisplayName>
        <AccountId>2730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7AD24EFC7C58548AF0E22F2A42F40E0" ma:contentTypeVersion="6" ma:contentTypeDescription="Ein neues Dokument erstellen." ma:contentTypeScope="" ma:versionID="3bdc9a37146dc9dab97818ea3d1548b9">
  <xsd:schema xmlns:xsd="http://www.w3.org/2001/XMLSchema" xmlns:xs="http://www.w3.org/2001/XMLSchema" xmlns:p="http://schemas.microsoft.com/office/2006/metadata/properties" xmlns:ns2="f26ec92e-392b-4273-8351-5834b1dfe44d" xmlns:ns3="606a23ea-5411-48b1-9d0c-df205ef5a465" targetNamespace="http://schemas.microsoft.com/office/2006/metadata/properties" ma:root="true" ma:fieldsID="5d294ca28f4283a15eb5052cc29fdbc7" ns2:_="" ns3:_="">
    <xsd:import namespace="f26ec92e-392b-4273-8351-5834b1dfe44d"/>
    <xsd:import namespace="606a23ea-5411-48b1-9d0c-df205ef5a4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6ec92e-392b-4273-8351-5834b1dfe4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6a23ea-5411-48b1-9d0c-df205ef5a46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7FE413-E2FA-4FE8-BC35-BBFA6E9EC2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23A098-0CA3-4F3C-9CD0-161711682AB5}">
  <ds:schemaRefs>
    <ds:schemaRef ds:uri="f26ec92e-392b-4273-8351-5834b1dfe44d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606a23ea-5411-48b1-9d0c-df205ef5a465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3D41AA2-CDFC-438B-A5AD-697C11D077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6ec92e-392b-4273-8351-5834b1dfe44d"/>
    <ds:schemaRef ds:uri="606a23ea-5411-48b1-9d0c-df205ef5a4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1781</Words>
  <Application>Microsoft Office PowerPoint</Application>
  <PresentationFormat>Breitbild</PresentationFormat>
  <Paragraphs>267</Paragraphs>
  <Slides>9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23" baseType="lpstr">
      <vt:lpstr>Arial</vt:lpstr>
      <vt:lpstr>Arial  </vt:lpstr>
      <vt:lpstr>Arial (Textkörper)</vt:lpstr>
      <vt:lpstr>Arial (Überschriften)</vt:lpstr>
      <vt:lpstr>Calibri</vt:lpstr>
      <vt:lpstr>Calibri Light</vt:lpstr>
      <vt:lpstr>Symbol</vt:lpstr>
      <vt:lpstr>Times New Roman</vt:lpstr>
      <vt:lpstr>Wingdings</vt:lpstr>
      <vt:lpstr>1_Benutzerdefiniertes Design</vt:lpstr>
      <vt:lpstr>1_Office Theme</vt:lpstr>
      <vt:lpstr>2_Benutzerdefiniertes Design</vt:lpstr>
      <vt:lpstr>think-cell Slide</vt:lpstr>
      <vt:lpstr>TCLayout.ActiveDocument.1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Haftungsausschluss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Bose, Shibani</dc:creator>
  <cp:keywords>, docId:DB8C32F654263C678AA5D794E1CA4D92</cp:keywords>
  <cp:lastModifiedBy>Motov, Vadim</cp:lastModifiedBy>
  <cp:revision>39</cp:revision>
  <dcterms:created xsi:type="dcterms:W3CDTF">2022-09-13T11:11:11Z</dcterms:created>
  <dcterms:modified xsi:type="dcterms:W3CDTF">2023-07-27T13:31:46Z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6791f77-3d39-4d72-9277-ac879ec799ed_Enabled">
    <vt:lpwstr>true</vt:lpwstr>
  </property>
  <property fmtid="{D5CDD505-2E9C-101B-9397-08002B2CF9AE}" pid="3" name="MSIP_Label_36791f77-3d39-4d72-9277-ac879ec799ed_SetDate">
    <vt:lpwstr>2022-09-13T11:11:11Z</vt:lpwstr>
  </property>
  <property fmtid="{D5CDD505-2E9C-101B-9397-08002B2CF9AE}" pid="4" name="MSIP_Label_36791f77-3d39-4d72-9277-ac879ec799ed_Method">
    <vt:lpwstr>Standard</vt:lpwstr>
  </property>
  <property fmtid="{D5CDD505-2E9C-101B-9397-08002B2CF9AE}" pid="5" name="MSIP_Label_36791f77-3d39-4d72-9277-ac879ec799ed_Name">
    <vt:lpwstr>restricted-default</vt:lpwstr>
  </property>
  <property fmtid="{D5CDD505-2E9C-101B-9397-08002B2CF9AE}" pid="6" name="MSIP_Label_36791f77-3d39-4d72-9277-ac879ec799ed_SiteId">
    <vt:lpwstr>254ba93e-1f6f-48f3-90e6-e2766664b477</vt:lpwstr>
  </property>
  <property fmtid="{D5CDD505-2E9C-101B-9397-08002B2CF9AE}" pid="7" name="MSIP_Label_36791f77-3d39-4d72-9277-ac879ec799ed_ActionId">
    <vt:lpwstr>1ca19977-6161-4055-aa24-de2b4a7509a6</vt:lpwstr>
  </property>
  <property fmtid="{D5CDD505-2E9C-101B-9397-08002B2CF9AE}" pid="8" name="MSIP_Label_36791f77-3d39-4d72-9277-ac879ec799ed_ContentBits">
    <vt:lpwstr>0</vt:lpwstr>
  </property>
  <property fmtid="{D5CDD505-2E9C-101B-9397-08002B2CF9AE}" pid="9" name="ContentTypeId">
    <vt:lpwstr>0x01010087AD24EFC7C58548AF0E22F2A42F40E0</vt:lpwstr>
  </property>
  <property fmtid="{D5CDD505-2E9C-101B-9397-08002B2CF9AE}" pid="10" name="MediaServiceImageTags">
    <vt:lpwstr/>
  </property>
</Properties>
</file>